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1205" r:id="rId3"/>
    <p:sldId id="1212" r:id="rId4"/>
    <p:sldId id="1211" r:id="rId5"/>
    <p:sldId id="1214" r:id="rId6"/>
    <p:sldId id="1213" r:id="rId7"/>
    <p:sldId id="1210" r:id="rId8"/>
    <p:sldId id="1194" r:id="rId9"/>
    <p:sldId id="1215" r:id="rId10"/>
    <p:sldId id="1216" r:id="rId11"/>
    <p:sldId id="1217" r:id="rId12"/>
    <p:sldId id="1218" r:id="rId13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2767" userDrawn="1">
          <p15:clr>
            <a:srgbClr val="A4A3A4"/>
          </p15:clr>
        </p15:guide>
        <p15:guide id="3" pos="2993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1117" userDrawn="1">
          <p15:clr>
            <a:srgbClr val="A4A3A4"/>
          </p15:clr>
        </p15:guide>
        <p15:guide id="9" orient="horz" pos="3974" userDrawn="1">
          <p15:clr>
            <a:srgbClr val="A4A3A4"/>
          </p15:clr>
        </p15:guide>
        <p15:guide id="11" pos="5602" userDrawn="1">
          <p15:clr>
            <a:srgbClr val="A4A3A4"/>
          </p15:clr>
        </p15:guide>
        <p15:guide id="12" orient="horz" pos="1253" userDrawn="1">
          <p15:clr>
            <a:srgbClr val="A4A3A4"/>
          </p15:clr>
        </p15:guide>
        <p15:guide id="13" orient="horz" pos="40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왕구(Wanggu KANG)" initials="강K" lastIdx="2" clrIdx="0">
    <p:extLst>
      <p:ext uri="{19B8F6BF-5375-455C-9EA6-DF929625EA0E}">
        <p15:presenceInfo xmlns:p15="http://schemas.microsoft.com/office/powerpoint/2012/main" userId="S-1-5-21-984008780-1408551055-3032823017-17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0000"/>
    <a:srgbClr val="BE6C28"/>
    <a:srgbClr val="D88846"/>
    <a:srgbClr val="419167"/>
    <a:srgbClr val="5EB789"/>
    <a:srgbClr val="63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3538" autoAdjust="0"/>
  </p:normalViewPr>
  <p:slideViewPr>
    <p:cSldViewPr snapToGrid="0" showGuides="1">
      <p:cViewPr varScale="1">
        <p:scale>
          <a:sx n="106" d="100"/>
          <a:sy n="106" d="100"/>
        </p:scale>
        <p:origin x="1504" y="64"/>
      </p:cViewPr>
      <p:guideLst>
        <p:guide orient="horz" pos="618"/>
        <p:guide pos="2767"/>
        <p:guide pos="2993"/>
        <p:guide pos="158"/>
        <p:guide orient="horz" pos="799"/>
        <p:guide orient="horz" pos="1117"/>
        <p:guide orient="horz" pos="3974"/>
        <p:guide pos="5602"/>
        <p:guide orient="horz" pos="1253"/>
        <p:guide orient="horz" pos="406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62370-E0E2-4E8B-95E3-843613938F3E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B049B-9135-47F2-AA14-203320538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97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1085F6-451A-44D1-A431-6B46CEC848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8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407216-D648-4DCC-B51C-40BEA1080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1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7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F04287-40C8-412B-BF9C-BCC8AA1AB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1570" y="0"/>
            <a:ext cx="914247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A6AD4D-7EDB-4BE1-9E6F-831CD07D89A3}"/>
              </a:ext>
            </a:extLst>
          </p:cNvPr>
          <p:cNvSpPr txBox="1"/>
          <p:nvPr userDrawn="1"/>
        </p:nvSpPr>
        <p:spPr>
          <a:xfrm>
            <a:off x="1237745" y="110682"/>
            <a:ext cx="4340932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1200" b="1" spc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 </a:t>
            </a:r>
            <a:r>
              <a:rPr lang="ko-KR" altLang="en-US" sz="1200" b="1" spc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무인이동체</a:t>
            </a:r>
            <a:r>
              <a:rPr lang="ko-KR" altLang="en-US" sz="1200" b="1" spc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원천기술개발사업 </a:t>
            </a:r>
            <a:r>
              <a:rPr lang="ko-KR" altLang="en-US" sz="1200" b="1" spc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통합기술워크샵</a:t>
            </a:r>
            <a:r>
              <a:rPr lang="ko-KR" altLang="en-US" sz="1200" b="1" spc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b="1" spc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(2024.09.24 ~ 27)</a:t>
            </a:r>
            <a:endParaRPr lang="ko-KR" altLang="en-US" sz="1200" b="1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74A616-7BA9-4F80-BC26-BFF659C51461}"/>
              </a:ext>
            </a:extLst>
          </p:cNvPr>
          <p:cNvSpPr/>
          <p:nvPr userDrawn="1"/>
        </p:nvSpPr>
        <p:spPr>
          <a:xfrm>
            <a:off x="3886200" y="-3048000"/>
            <a:ext cx="1371600" cy="1295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44A818-5B0A-4455-A0C6-D48E3CD949BD}"/>
              </a:ext>
            </a:extLst>
          </p:cNvPr>
          <p:cNvSpPr/>
          <p:nvPr userDrawn="1"/>
        </p:nvSpPr>
        <p:spPr>
          <a:xfrm>
            <a:off x="-1585686" y="2800350"/>
            <a:ext cx="12315372" cy="1257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9C578-0ED9-4ACD-8C01-281D2653D529}"/>
              </a:ext>
            </a:extLst>
          </p:cNvPr>
          <p:cNvSpPr txBox="1"/>
          <p:nvPr userDrawn="1"/>
        </p:nvSpPr>
        <p:spPr>
          <a:xfrm>
            <a:off x="8719563" y="6556059"/>
            <a:ext cx="157094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fld id="{F5F8F58F-A2E0-4C68-890E-53DFB400DC58}" type="slidenum"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r"/>
              <a:t>‹#›</a:t>
            </a:fld>
            <a:endParaRPr lang="ko-KR" altLang="en-US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E8B0C41-8108-4785-86D7-F8873E623122}"/>
              </a:ext>
            </a:extLst>
          </p:cNvPr>
          <p:cNvCxnSpPr/>
          <p:nvPr userDrawn="1"/>
        </p:nvCxnSpPr>
        <p:spPr>
          <a:xfrm flipH="1">
            <a:off x="8855228" y="6654985"/>
            <a:ext cx="73819" cy="73819"/>
          </a:xfrm>
          <a:prstGeom prst="line">
            <a:avLst/>
          </a:prstGeom>
          <a:ln w="508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77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1926CB-0D12-41FB-B9F9-338B1E935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1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65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74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5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14294-CE93-48F8-8F0D-7EFE4BEBA7B4}"/>
              </a:ext>
            </a:extLst>
          </p:cNvPr>
          <p:cNvSpPr txBox="1"/>
          <p:nvPr/>
        </p:nvSpPr>
        <p:spPr>
          <a:xfrm>
            <a:off x="1940876" y="437548"/>
            <a:ext cx="5403723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3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DA3"/>
                </a:solidFill>
                <a:latin typeface="KoPub돋움체 Bold" pitchFamily="18" charset="-127"/>
                <a:ea typeface="KoPub돋움체 Bold" pitchFamily="18" charset="-127"/>
              </a:rPr>
              <a:t>무인이동체</a:t>
            </a:r>
            <a:r>
              <a:rPr lang="ko-KR" altLang="en-US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DA3"/>
                </a:solidFill>
                <a:latin typeface="KoPub돋움체 Bold" pitchFamily="18" charset="-127"/>
                <a:ea typeface="KoPub돋움체 Bold" pitchFamily="18" charset="-127"/>
              </a:rPr>
              <a:t> 원천기술개발 사업</a:t>
            </a:r>
            <a:endParaRPr lang="en-US" altLang="ko-KR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5DA3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ko-KR" altLang="en-US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DA3"/>
                </a:solidFill>
                <a:latin typeface="KoPub돋움체 Bold" pitchFamily="18" charset="-127"/>
                <a:ea typeface="KoPub돋움체 Bold" pitchFamily="18" charset="-127"/>
              </a:rPr>
              <a:t>추진 및 실증방안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4EB65-B799-480D-AF5B-989979372ED7}"/>
              </a:ext>
            </a:extLst>
          </p:cNvPr>
          <p:cNvSpPr txBox="1"/>
          <p:nvPr/>
        </p:nvSpPr>
        <p:spPr>
          <a:xfrm>
            <a:off x="3762688" y="1874780"/>
            <a:ext cx="1760097" cy="121571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강 왕 구</a:t>
            </a:r>
            <a:endParaRPr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2024. 09. 26</a:t>
            </a:r>
          </a:p>
          <a:p>
            <a:pPr algn="ctr"/>
            <a:endParaRPr lang="en-US" altLang="ko-KR" sz="7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한국항공우주연구원</a:t>
            </a:r>
            <a:endParaRPr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ko-KR" altLang="en-US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무인이동체사업단</a:t>
            </a:r>
            <a:endParaRPr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20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0">
            <a:extLst>
              <a:ext uri="{FF2B5EF4-FFF2-40B4-BE49-F238E27FC236}">
                <a16:creationId xmlns:a16="http://schemas.microsoft.com/office/drawing/2014/main" id="{31319F84-51AB-4A39-A3C8-9E8E85C9255E}"/>
              </a:ext>
            </a:extLst>
          </p:cNvPr>
          <p:cNvSpPr txBox="1">
            <a:spLocks/>
          </p:cNvSpPr>
          <p:nvPr/>
        </p:nvSpPr>
        <p:spPr>
          <a:xfrm>
            <a:off x="399254" y="115230"/>
            <a:ext cx="328616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9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3" name="제목 10">
            <a:extLst>
              <a:ext uri="{FF2B5EF4-FFF2-40B4-BE49-F238E27FC236}">
                <a16:creationId xmlns:a16="http://schemas.microsoft.com/office/drawing/2014/main" id="{46A6A119-4399-4D86-B69A-2AD22FB9E592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5782119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en-US" altLang="ko-KR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R&amp;D </a:t>
            </a:r>
            <a:r>
              <a:rPr lang="ko-KR" altLang="en-US" sz="2800" kern="12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예타</a:t>
            </a: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 개선 방안 제안</a:t>
            </a:r>
            <a:r>
              <a:rPr lang="en-US" altLang="ko-KR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-2</a:t>
            </a:r>
            <a:endParaRPr lang="ko-KR" altLang="en-US" sz="2800" kern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030"/>
              </a:solidFill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75523B-D2B5-4C34-90C0-0953445992BB}"/>
              </a:ext>
            </a:extLst>
          </p:cNvPr>
          <p:cNvSpPr txBox="1"/>
          <p:nvPr/>
        </p:nvSpPr>
        <p:spPr>
          <a:xfrm>
            <a:off x="755683" y="3303702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“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개발 상세기술 적절성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”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“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개발방법론 적절성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”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을 동시에 고려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A1FB49-EA4E-463E-B970-E8DC2E52E4CA}"/>
              </a:ext>
            </a:extLst>
          </p:cNvPr>
          <p:cNvGrpSpPr/>
          <p:nvPr/>
        </p:nvGrpSpPr>
        <p:grpSpPr>
          <a:xfrm>
            <a:off x="449916" y="3386346"/>
            <a:ext cx="282445" cy="253040"/>
            <a:chOff x="2237799" y="2505842"/>
            <a:chExt cx="267260" cy="236776"/>
          </a:xfrm>
        </p:grpSpPr>
        <p:sp>
          <p:nvSpPr>
            <p:cNvPr id="25" name="갈매기형 수장 24">
              <a:extLst>
                <a:ext uri="{FF2B5EF4-FFF2-40B4-BE49-F238E27FC236}">
                  <a16:creationId xmlns:a16="http://schemas.microsoft.com/office/drawing/2014/main" id="{95B6CB9F-201E-4D71-93B2-318ADF266249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6" name="갈매기형 수장 25">
              <a:extLst>
                <a:ext uri="{FF2B5EF4-FFF2-40B4-BE49-F238E27FC236}">
                  <a16:creationId xmlns:a16="http://schemas.microsoft.com/office/drawing/2014/main" id="{4428F9B0-FB7F-4B39-BCE9-5D90366ADB60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00044D2-8ED3-42E8-BFD8-4EC64B8301D7}"/>
              </a:ext>
            </a:extLst>
          </p:cNvPr>
          <p:cNvSpPr txBox="1"/>
          <p:nvPr/>
        </p:nvSpPr>
        <p:spPr>
          <a:xfrm>
            <a:off x="560628" y="3647511"/>
            <a:ext cx="8387499" cy="77354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신기술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(technology on the horizon)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이용해 해결하려는 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임무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 2" panose="05020102010507070707" pitchFamily="18" charset="2"/>
              </a:rPr>
              <a:t>문제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 2" panose="05020102010507070707" pitchFamily="18" charset="2"/>
              </a:rPr>
              <a:t> 설정의 적절성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 2" panose="05020102010507070707" pitchFamily="18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 2" panose="05020102010507070707" pitchFamily="18" charset="2"/>
              </a:rPr>
              <a:t>목표 달성을 위한 연구방법론의 적절성 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 2" panose="05020102010507070707" pitchFamily="18" charset="2"/>
              </a:rPr>
              <a:t>: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 2" panose="05020102010507070707" pitchFamily="18" charset="2"/>
              </a:rPr>
              <a:t>정량적 지표중심 → 실증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 2" panose="05020102010507070707" pitchFamily="18" charset="2"/>
              </a:rPr>
              <a:t>/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 2" panose="05020102010507070707" pitchFamily="18" charset="2"/>
              </a:rPr>
              <a:t>구현을 통한 임무해결 여부 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91479A-276D-4B3E-8FFC-0C6F83CCB6FD}"/>
              </a:ext>
            </a:extLst>
          </p:cNvPr>
          <p:cNvSpPr txBox="1"/>
          <p:nvPr/>
        </p:nvSpPr>
        <p:spPr>
          <a:xfrm>
            <a:off x="755683" y="4821109"/>
            <a:ext cx="8303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환경변화 신속대응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세부기술간 연계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실증 기능 필요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8228BFE-8BE2-4F3B-837A-1365D6FCAD15}"/>
              </a:ext>
            </a:extLst>
          </p:cNvPr>
          <p:cNvGrpSpPr/>
          <p:nvPr/>
        </p:nvGrpSpPr>
        <p:grpSpPr>
          <a:xfrm>
            <a:off x="449916" y="4903753"/>
            <a:ext cx="282445" cy="253040"/>
            <a:chOff x="2237799" y="2505842"/>
            <a:chExt cx="267260" cy="236776"/>
          </a:xfrm>
        </p:grpSpPr>
        <p:sp>
          <p:nvSpPr>
            <p:cNvPr id="33" name="갈매기형 수장 24">
              <a:extLst>
                <a:ext uri="{FF2B5EF4-FFF2-40B4-BE49-F238E27FC236}">
                  <a16:creationId xmlns:a16="http://schemas.microsoft.com/office/drawing/2014/main" id="{4BEB89F8-E84B-4C4C-B0FD-0A5C59DA11D6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4" name="갈매기형 수장 25">
              <a:extLst>
                <a:ext uri="{FF2B5EF4-FFF2-40B4-BE49-F238E27FC236}">
                  <a16:creationId xmlns:a16="http://schemas.microsoft.com/office/drawing/2014/main" id="{12246399-3E17-4F8F-9DBA-9D4CE5CD927F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8ADB049-8374-4579-B318-56405CD6E9DD}"/>
              </a:ext>
            </a:extLst>
          </p:cNvPr>
          <p:cNvSpPr txBox="1"/>
          <p:nvPr/>
        </p:nvSpPr>
        <p:spPr>
          <a:xfrm>
            <a:off x="560628" y="5164918"/>
            <a:ext cx="8387499" cy="11428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행정적 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관리뿐만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아니라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기술적 관리 및 실증 필요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DARPA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임무를 기획하고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사업을 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기술적으로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관리하며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실증을 기획하여 실행함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기술개발은 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연구소대학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등이 수행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380C68-C58D-4385-AF39-4088C5D66022}"/>
              </a:ext>
            </a:extLst>
          </p:cNvPr>
          <p:cNvSpPr txBox="1"/>
          <p:nvPr/>
        </p:nvSpPr>
        <p:spPr>
          <a:xfrm>
            <a:off x="698416" y="1170797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정형화된 기술개발 방식의 고착화도 해결이 필요 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1005B6-BA24-49CE-8A45-1AB66E95A5D7}"/>
              </a:ext>
            </a:extLst>
          </p:cNvPr>
          <p:cNvGrpSpPr/>
          <p:nvPr/>
        </p:nvGrpSpPr>
        <p:grpSpPr>
          <a:xfrm>
            <a:off x="392649" y="1253441"/>
            <a:ext cx="282445" cy="253040"/>
            <a:chOff x="2237799" y="2505842"/>
            <a:chExt cx="267260" cy="236776"/>
          </a:xfrm>
        </p:grpSpPr>
        <p:sp>
          <p:nvSpPr>
            <p:cNvPr id="18" name="갈매기형 수장 24">
              <a:extLst>
                <a:ext uri="{FF2B5EF4-FFF2-40B4-BE49-F238E27FC236}">
                  <a16:creationId xmlns:a16="http://schemas.microsoft.com/office/drawing/2014/main" id="{626D2FBD-7B5F-49D7-A6B6-873BDBFD1AFB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" name="갈매기형 수장 25">
              <a:extLst>
                <a:ext uri="{FF2B5EF4-FFF2-40B4-BE49-F238E27FC236}">
                  <a16:creationId xmlns:a16="http://schemas.microsoft.com/office/drawing/2014/main" id="{C9841303-10DF-49CE-BD55-313C2B788C29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CC369F3-5683-475B-A130-928A77D4E49F}"/>
              </a:ext>
            </a:extLst>
          </p:cNvPr>
          <p:cNvSpPr txBox="1"/>
          <p:nvPr/>
        </p:nvSpPr>
        <p:spPr>
          <a:xfrm>
            <a:off x="569819" y="1579388"/>
            <a:ext cx="8387499" cy="142699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현재 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예타는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대형시스템 개발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혹은 특정 도메인의 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핵심요소기술 개발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최적화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Rapid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prototyping, challenge program 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등의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다양한 연구개발방식을 담아 내야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Rapid prototyping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새로운 임무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형상의 시스템을 제작해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실운용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후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이를 바탕으로 추가 개발해야 할 신기술을 발굴해 후속개발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4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0">
            <a:extLst>
              <a:ext uri="{FF2B5EF4-FFF2-40B4-BE49-F238E27FC236}">
                <a16:creationId xmlns:a16="http://schemas.microsoft.com/office/drawing/2014/main" id="{31319F84-51AB-4A39-A3C8-9E8E85C9255E}"/>
              </a:ext>
            </a:extLst>
          </p:cNvPr>
          <p:cNvSpPr txBox="1">
            <a:spLocks/>
          </p:cNvSpPr>
          <p:nvPr/>
        </p:nvSpPr>
        <p:spPr>
          <a:xfrm>
            <a:off x="234946" y="115230"/>
            <a:ext cx="657232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10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3" name="제목 10">
            <a:extLst>
              <a:ext uri="{FF2B5EF4-FFF2-40B4-BE49-F238E27FC236}">
                <a16:creationId xmlns:a16="http://schemas.microsoft.com/office/drawing/2014/main" id="{46A6A119-4399-4D86-B69A-2AD22FB9E592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5782119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사업의 최종 목표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58E3F54-60F9-4D93-B58F-EF116F9F0DE0}"/>
              </a:ext>
            </a:extLst>
          </p:cNvPr>
          <p:cNvSpPr/>
          <p:nvPr/>
        </p:nvSpPr>
        <p:spPr>
          <a:xfrm>
            <a:off x="588335" y="1467293"/>
            <a:ext cx="3338623" cy="146020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Emerging Technology</a:t>
            </a:r>
          </a:p>
          <a:p>
            <a:pPr algn="ctr"/>
            <a:r>
              <a:rPr lang="en-US" altLang="ko-KR" dirty="0"/>
              <a:t>Technology On Horizon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A8CC7B0-EDF0-4580-88B5-5DE3269CD9D4}"/>
              </a:ext>
            </a:extLst>
          </p:cNvPr>
          <p:cNvSpPr/>
          <p:nvPr/>
        </p:nvSpPr>
        <p:spPr>
          <a:xfrm>
            <a:off x="5486400" y="1467293"/>
            <a:ext cx="3069265" cy="146020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Capability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Innovative Systems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28220D-8DCA-4722-9770-47628349F29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926958" y="2197396"/>
            <a:ext cx="1559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4D827E-9432-4B7F-B704-1FA6E2485D08}"/>
              </a:ext>
            </a:extLst>
          </p:cNvPr>
          <p:cNvSpPr txBox="1"/>
          <p:nvPr/>
        </p:nvSpPr>
        <p:spPr>
          <a:xfrm>
            <a:off x="3926958" y="1365737"/>
            <a:ext cx="155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신속하고</a:t>
            </a:r>
            <a:endParaRPr lang="en-US" altLang="ko-KR" dirty="0"/>
          </a:p>
          <a:p>
            <a:pPr algn="ctr"/>
            <a:r>
              <a:rPr lang="ko-KR" altLang="en-US" dirty="0"/>
              <a:t>효율적으로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E6B26A-90E7-4845-9602-70A6DB9E2E99}"/>
              </a:ext>
            </a:extLst>
          </p:cNvPr>
          <p:cNvSpPr txBox="1"/>
          <p:nvPr/>
        </p:nvSpPr>
        <p:spPr>
          <a:xfrm>
            <a:off x="755683" y="3337077"/>
            <a:ext cx="8303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“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무인이동체 원천기술개발 사업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”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은 기존 사업과는 이질적 요소가 존재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ADE52CA-DB74-4755-B216-D702A1C2F085}"/>
              </a:ext>
            </a:extLst>
          </p:cNvPr>
          <p:cNvGrpSpPr/>
          <p:nvPr/>
        </p:nvGrpSpPr>
        <p:grpSpPr>
          <a:xfrm>
            <a:off x="449916" y="3419721"/>
            <a:ext cx="282445" cy="253040"/>
            <a:chOff x="2237799" y="2505842"/>
            <a:chExt cx="267260" cy="236776"/>
          </a:xfrm>
        </p:grpSpPr>
        <p:sp>
          <p:nvSpPr>
            <p:cNvPr id="42" name="갈매기형 수장 24">
              <a:extLst>
                <a:ext uri="{FF2B5EF4-FFF2-40B4-BE49-F238E27FC236}">
                  <a16:creationId xmlns:a16="http://schemas.microsoft.com/office/drawing/2014/main" id="{C5C577D6-F6EE-4129-9DF5-092FCB9ACC81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갈매기형 수장 25">
              <a:extLst>
                <a:ext uri="{FF2B5EF4-FFF2-40B4-BE49-F238E27FC236}">
                  <a16:creationId xmlns:a16="http://schemas.microsoft.com/office/drawing/2014/main" id="{0DA74A18-FEF7-4D85-9E56-D3BB48291E42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718B3C8-AB89-4998-915F-A70981618350}"/>
              </a:ext>
            </a:extLst>
          </p:cNvPr>
          <p:cNvSpPr txBox="1"/>
          <p:nvPr/>
        </p:nvSpPr>
        <p:spPr>
          <a:xfrm>
            <a:off x="560628" y="3680886"/>
            <a:ext cx="8387499" cy="11428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육해공간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요소기술간 협업을 통해 공통기술기반을 마련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빠르게 변화하는 기술환경에 적응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핵심기술과 신개념 시스템을 동시 개발하고 실증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9FBE442-9319-471D-AC5A-06BD3495F1B8}"/>
              </a:ext>
            </a:extLst>
          </p:cNvPr>
          <p:cNvSpPr/>
          <p:nvPr/>
        </p:nvSpPr>
        <p:spPr>
          <a:xfrm>
            <a:off x="121468" y="1002554"/>
            <a:ext cx="933734" cy="53511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247913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0">
            <a:extLst>
              <a:ext uri="{FF2B5EF4-FFF2-40B4-BE49-F238E27FC236}">
                <a16:creationId xmlns:a16="http://schemas.microsoft.com/office/drawing/2014/main" id="{31319F84-51AB-4A39-A3C8-9E8E85C9255E}"/>
              </a:ext>
            </a:extLst>
          </p:cNvPr>
          <p:cNvSpPr txBox="1">
            <a:spLocks/>
          </p:cNvSpPr>
          <p:nvPr/>
        </p:nvSpPr>
        <p:spPr>
          <a:xfrm>
            <a:off x="234946" y="115230"/>
            <a:ext cx="657232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11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3" name="제목 10">
            <a:extLst>
              <a:ext uri="{FF2B5EF4-FFF2-40B4-BE49-F238E27FC236}">
                <a16:creationId xmlns:a16="http://schemas.microsoft.com/office/drawing/2014/main" id="{46A6A119-4399-4D86-B69A-2AD22FB9E592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5782119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실증 방안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DCC81E-E0C5-4924-96F7-53EF6DEA3ABD}"/>
              </a:ext>
            </a:extLst>
          </p:cNvPr>
          <p:cNvSpPr/>
          <p:nvPr/>
        </p:nvSpPr>
        <p:spPr>
          <a:xfrm>
            <a:off x="892178" y="1617814"/>
            <a:ext cx="1221205" cy="16483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원천기술</a:t>
            </a:r>
            <a:endParaRPr lang="en-US" altLang="ko-KR" dirty="0"/>
          </a:p>
          <a:p>
            <a:pPr algn="ctr"/>
            <a:r>
              <a:rPr lang="ko-KR" altLang="en-US" dirty="0"/>
              <a:t>실증</a:t>
            </a:r>
            <a:endParaRPr lang="en-US" altLang="ko-KR" dirty="0"/>
          </a:p>
          <a:p>
            <a:pPr algn="ctr"/>
            <a:r>
              <a:rPr lang="ko-KR" altLang="en-US" dirty="0"/>
              <a:t>시제품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756149-3EDA-4E85-9B6A-0280B0F957CF}"/>
              </a:ext>
            </a:extLst>
          </p:cNvPr>
          <p:cNvSpPr/>
          <p:nvPr/>
        </p:nvSpPr>
        <p:spPr>
          <a:xfrm>
            <a:off x="3727620" y="1056341"/>
            <a:ext cx="2007269" cy="277127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실증용</a:t>
            </a:r>
            <a:endParaRPr lang="en-US" altLang="ko-KR" dirty="0"/>
          </a:p>
          <a:p>
            <a:pPr algn="ctr"/>
            <a:r>
              <a:rPr lang="ko-KR" altLang="en-US" dirty="0" err="1"/>
              <a:t>무인이동체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F3C12C-61DD-4115-A8D7-5C1C95416BF0}"/>
              </a:ext>
            </a:extLst>
          </p:cNvPr>
          <p:cNvSpPr/>
          <p:nvPr/>
        </p:nvSpPr>
        <p:spPr>
          <a:xfrm>
            <a:off x="6276311" y="679372"/>
            <a:ext cx="2550694" cy="87804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Level</a:t>
            </a:r>
            <a:r>
              <a:rPr lang="ko-KR" altLang="en-US" dirty="0"/>
              <a:t> </a:t>
            </a:r>
            <a:r>
              <a:rPr lang="en-US" altLang="ko-KR" dirty="0"/>
              <a:t>1:</a:t>
            </a:r>
            <a:r>
              <a:rPr lang="ko-KR" altLang="en-US" dirty="0"/>
              <a:t> 공통기술연구단 자체 플랫폼</a:t>
            </a:r>
            <a:endParaRPr lang="en-US" altLang="ko-KR" dirty="0"/>
          </a:p>
          <a:p>
            <a:pPr algn="ctr"/>
            <a:r>
              <a:rPr lang="en-US" altLang="ko-KR" dirty="0"/>
              <a:t>&lt;1</a:t>
            </a:r>
            <a:r>
              <a:rPr lang="ko-KR" altLang="en-US" dirty="0"/>
              <a:t>단계 </a:t>
            </a:r>
            <a:r>
              <a:rPr lang="ko-KR" altLang="en-US" dirty="0" err="1"/>
              <a:t>자체실증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4B9CD7-39F2-4D4E-B73D-A44E1FFB74E6}"/>
              </a:ext>
            </a:extLst>
          </p:cNvPr>
          <p:cNvSpPr/>
          <p:nvPr/>
        </p:nvSpPr>
        <p:spPr>
          <a:xfrm>
            <a:off x="6290346" y="1950711"/>
            <a:ext cx="2550694" cy="87804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Level</a:t>
            </a:r>
            <a:r>
              <a:rPr lang="ko-KR" altLang="en-US" dirty="0"/>
              <a:t> </a:t>
            </a:r>
            <a:r>
              <a:rPr lang="en-US" altLang="ko-KR" dirty="0"/>
              <a:t>2:</a:t>
            </a:r>
            <a:r>
              <a:rPr lang="ko-KR" altLang="en-US" dirty="0"/>
              <a:t> 사업단 제공 플랫폼</a:t>
            </a:r>
            <a:endParaRPr lang="en-US" altLang="ko-KR" dirty="0"/>
          </a:p>
          <a:p>
            <a:pPr algn="ctr"/>
            <a:r>
              <a:rPr lang="en-US" altLang="ko-KR" dirty="0"/>
              <a:t>&lt;2</a:t>
            </a:r>
            <a:r>
              <a:rPr lang="ko-KR" altLang="en-US" dirty="0"/>
              <a:t>단계 </a:t>
            </a:r>
            <a:r>
              <a:rPr lang="ko-KR" altLang="en-US" dirty="0" err="1"/>
              <a:t>사전실증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FFE30D-6103-4AEA-8A7C-E670362E5B69}"/>
              </a:ext>
            </a:extLst>
          </p:cNvPr>
          <p:cNvSpPr/>
          <p:nvPr/>
        </p:nvSpPr>
        <p:spPr>
          <a:xfrm>
            <a:off x="6276311" y="3424313"/>
            <a:ext cx="2550694" cy="60759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Level</a:t>
            </a:r>
            <a:r>
              <a:rPr lang="ko-KR" altLang="en-US" dirty="0"/>
              <a:t> </a:t>
            </a:r>
            <a:r>
              <a:rPr lang="en-US" altLang="ko-KR" dirty="0"/>
              <a:t>3:</a:t>
            </a:r>
            <a:r>
              <a:rPr lang="ko-KR" altLang="en-US" dirty="0"/>
              <a:t> 통합기술실증기</a:t>
            </a:r>
            <a:endParaRPr lang="en-US" altLang="ko-KR" dirty="0"/>
          </a:p>
          <a:p>
            <a:pPr algn="ctr"/>
            <a:r>
              <a:rPr lang="en-US" altLang="ko-KR" dirty="0"/>
              <a:t>&lt;3</a:t>
            </a:r>
            <a:r>
              <a:rPr lang="ko-KR" altLang="en-US" dirty="0"/>
              <a:t>단계 </a:t>
            </a:r>
            <a:r>
              <a:rPr lang="ko-KR" altLang="en-US" dirty="0" err="1"/>
              <a:t>최종실증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60DB4E-0B81-434A-AEEC-83212E16A1F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5734889" y="1118392"/>
            <a:ext cx="541422" cy="1323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9C57E8-722E-4CE0-8954-050AADAA8585}"/>
              </a:ext>
            </a:extLst>
          </p:cNvPr>
          <p:cNvCxnSpPr>
            <a:cxnSpLocks/>
            <a:stCxn id="17" idx="1"/>
            <a:endCxn id="15" idx="3"/>
          </p:cNvCxnSpPr>
          <p:nvPr/>
        </p:nvCxnSpPr>
        <p:spPr>
          <a:xfrm flipH="1">
            <a:off x="5734889" y="2389731"/>
            <a:ext cx="555457" cy="5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0EB1DF8-5655-4214-AC9D-D6EF961C3975}"/>
              </a:ext>
            </a:extLst>
          </p:cNvPr>
          <p:cNvCxnSpPr>
            <a:stCxn id="18" idx="1"/>
            <a:endCxn id="15" idx="3"/>
          </p:cNvCxnSpPr>
          <p:nvPr/>
        </p:nvCxnSpPr>
        <p:spPr>
          <a:xfrm flipH="1" flipV="1">
            <a:off x="5734889" y="2441978"/>
            <a:ext cx="541422" cy="1286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E73DE60-02B6-4DA3-B66C-9AEAE585C42E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 flipV="1">
            <a:off x="2113383" y="2431710"/>
            <a:ext cx="1772656" cy="10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A3FAB1-0C7A-4F64-A27B-60D478F911E4}"/>
              </a:ext>
            </a:extLst>
          </p:cNvPr>
          <p:cNvSpPr/>
          <p:nvPr/>
        </p:nvSpPr>
        <p:spPr>
          <a:xfrm>
            <a:off x="3886039" y="2058732"/>
            <a:ext cx="667752" cy="74595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Target SW module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20E8EB-E68E-4B50-A383-6FDCD20489D7}"/>
              </a:ext>
            </a:extLst>
          </p:cNvPr>
          <p:cNvSpPr/>
          <p:nvPr/>
        </p:nvSpPr>
        <p:spPr>
          <a:xfrm>
            <a:off x="4731254" y="1754117"/>
            <a:ext cx="883320" cy="132347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UV</a:t>
            </a:r>
          </a:p>
          <a:p>
            <a:pPr algn="ctr"/>
            <a:r>
              <a:rPr lang="en-US" altLang="ko-KR" sz="1400" dirty="0"/>
              <a:t>SW</a:t>
            </a:r>
          </a:p>
          <a:p>
            <a:pPr algn="ctr"/>
            <a:r>
              <a:rPr lang="en-US" altLang="ko-KR" sz="1400" dirty="0"/>
              <a:t>Package</a:t>
            </a:r>
            <a:endParaRPr lang="ko-KR" altLang="en-US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934AEEA-DD55-4DED-8E01-3635F8999BA1}"/>
              </a:ext>
            </a:extLst>
          </p:cNvPr>
          <p:cNvCxnSpPr>
            <a:stCxn id="30" idx="3"/>
            <a:endCxn id="35" idx="1"/>
          </p:cNvCxnSpPr>
          <p:nvPr/>
        </p:nvCxnSpPr>
        <p:spPr>
          <a:xfrm flipV="1">
            <a:off x="4553791" y="2415854"/>
            <a:ext cx="177463" cy="15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D3E758-1117-48B8-8190-EBBB8FD784C7}"/>
              </a:ext>
            </a:extLst>
          </p:cNvPr>
          <p:cNvSpPr txBox="1"/>
          <p:nvPr/>
        </p:nvSpPr>
        <p:spPr>
          <a:xfrm>
            <a:off x="2314912" y="1713872"/>
            <a:ext cx="136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&amp; HW</a:t>
            </a:r>
          </a:p>
          <a:p>
            <a:pPr algn="ctr"/>
            <a:r>
              <a:rPr lang="en-US" altLang="ko-KR" dirty="0"/>
              <a:t>Interface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3E1E64-84D6-4084-B4FC-A92ACD1E71AB}"/>
              </a:ext>
            </a:extLst>
          </p:cNvPr>
          <p:cNvSpPr txBox="1"/>
          <p:nvPr/>
        </p:nvSpPr>
        <p:spPr>
          <a:xfrm>
            <a:off x="494635" y="4098460"/>
            <a:ext cx="8295773" cy="1160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시제품에서 </a:t>
            </a:r>
            <a:r>
              <a:rPr lang="ko-KR" altLang="en-US" sz="1600" dirty="0" err="1"/>
              <a:t>무인이동체와</a:t>
            </a:r>
            <a:r>
              <a:rPr lang="ko-KR" altLang="en-US" sz="1600" dirty="0"/>
              <a:t> 연결되는 </a:t>
            </a:r>
            <a:r>
              <a:rPr lang="en-US" altLang="ko-KR" sz="1600" dirty="0"/>
              <a:t>Data &amp; HW interface : </a:t>
            </a:r>
            <a:r>
              <a:rPr lang="ko-KR" altLang="en-US" sz="1600" dirty="0"/>
              <a:t>표준화</a:t>
            </a:r>
            <a:r>
              <a:rPr lang="en-US" altLang="ko-KR" sz="1600" dirty="0"/>
              <a:t>, </a:t>
            </a:r>
            <a:r>
              <a:rPr lang="ko-KR" altLang="en-US" sz="1600" dirty="0"/>
              <a:t>민간규격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실증용 </a:t>
            </a:r>
            <a:r>
              <a:rPr lang="ko-KR" altLang="en-US" sz="1600" dirty="0" err="1"/>
              <a:t>무인이동체의</a:t>
            </a:r>
            <a:r>
              <a:rPr lang="ko-KR" altLang="en-US" sz="1600" dirty="0"/>
              <a:t> </a:t>
            </a:r>
            <a:r>
              <a:rPr lang="en-US" altLang="ko-KR" sz="1600" dirty="0"/>
              <a:t>UV SW package</a:t>
            </a:r>
            <a:r>
              <a:rPr lang="ko-KR" altLang="en-US" sz="1600" dirty="0"/>
              <a:t>를 특정하고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타겟 </a:t>
            </a:r>
            <a:r>
              <a:rPr lang="en-US" altLang="ko-KR" sz="1600" dirty="0"/>
              <a:t>SW</a:t>
            </a:r>
            <a:r>
              <a:rPr lang="ko-KR" altLang="en-US" sz="1600" dirty="0"/>
              <a:t>모듈을 구체화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실증용 </a:t>
            </a:r>
            <a:r>
              <a:rPr lang="ko-KR" altLang="en-US" sz="1600" dirty="0" err="1"/>
              <a:t>무인이동체가</a:t>
            </a:r>
            <a:r>
              <a:rPr lang="ko-KR" altLang="en-US" sz="1600" dirty="0"/>
              <a:t> 시제품이 제공하는 데이터를 사용해 성공적으로 구동됨을 입증</a:t>
            </a:r>
            <a:endParaRPr lang="en-US" altLang="ko-KR" sz="16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399EDE4-ABF6-409F-B731-8085A7FEE7C3}"/>
              </a:ext>
            </a:extLst>
          </p:cNvPr>
          <p:cNvSpPr/>
          <p:nvPr/>
        </p:nvSpPr>
        <p:spPr>
          <a:xfrm>
            <a:off x="1016838" y="5484097"/>
            <a:ext cx="2869201" cy="101239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Level2/3</a:t>
            </a:r>
            <a:r>
              <a:rPr lang="ko-KR" altLang="en-US" dirty="0"/>
              <a:t>의 실증기에서 적절하게 작동 여부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ABDB3E3-2C06-41F9-A9E8-39847F974A65}"/>
              </a:ext>
            </a:extLst>
          </p:cNvPr>
          <p:cNvSpPr/>
          <p:nvPr/>
        </p:nvSpPr>
        <p:spPr>
          <a:xfrm>
            <a:off x="5440447" y="5484097"/>
            <a:ext cx="2869201" cy="101239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실증기에서 최종 목표가 구현 여부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8CB7710-D43D-4A68-BA54-E67AC70A7869}"/>
              </a:ext>
            </a:extLst>
          </p:cNvPr>
          <p:cNvCxnSpPr>
            <a:stCxn id="40" idx="3"/>
            <a:endCxn id="45" idx="1"/>
          </p:cNvCxnSpPr>
          <p:nvPr/>
        </p:nvCxnSpPr>
        <p:spPr>
          <a:xfrm>
            <a:off x="3886039" y="5990292"/>
            <a:ext cx="1554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6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0">
            <a:extLst>
              <a:ext uri="{FF2B5EF4-FFF2-40B4-BE49-F238E27FC236}">
                <a16:creationId xmlns:a16="http://schemas.microsoft.com/office/drawing/2014/main" id="{21ADE91B-E3D3-439A-9360-81AFEBD6A45A}"/>
              </a:ext>
            </a:extLst>
          </p:cNvPr>
          <p:cNvSpPr txBox="1">
            <a:spLocks/>
          </p:cNvSpPr>
          <p:nvPr/>
        </p:nvSpPr>
        <p:spPr>
          <a:xfrm>
            <a:off x="399254" y="115230"/>
            <a:ext cx="328616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1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4" name="제목 10">
            <a:extLst>
              <a:ext uri="{FF2B5EF4-FFF2-40B4-BE49-F238E27FC236}">
                <a16:creationId xmlns:a16="http://schemas.microsoft.com/office/drawing/2014/main" id="{E2CB5385-E8C2-4077-8601-0E82535C5B4A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7682246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사업 비전 </a:t>
            </a:r>
            <a:r>
              <a:rPr lang="en-US" altLang="ko-KR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(</a:t>
            </a: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재 정의</a:t>
            </a:r>
            <a:r>
              <a:rPr lang="en-US" altLang="ko-KR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)</a:t>
            </a:r>
            <a:endParaRPr lang="ko-KR" altLang="en-US" sz="2800" kern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030"/>
              </a:solidFill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44ABDF-830F-48DC-8F1A-778D8E6A7CE8}"/>
              </a:ext>
            </a:extLst>
          </p:cNvPr>
          <p:cNvSpPr txBox="1"/>
          <p:nvPr/>
        </p:nvSpPr>
        <p:spPr>
          <a:xfrm>
            <a:off x="691132" y="1172065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육해공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이종</a:t>
            </a: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다수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무인 이동체들간 </a:t>
            </a: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자율협업을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통한 임무확장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42ACAC-7CA3-4805-BC6B-8291875E67BF}"/>
              </a:ext>
            </a:extLst>
          </p:cNvPr>
          <p:cNvGrpSpPr/>
          <p:nvPr/>
        </p:nvGrpSpPr>
        <p:grpSpPr>
          <a:xfrm>
            <a:off x="385365" y="1254709"/>
            <a:ext cx="282445" cy="253040"/>
            <a:chOff x="2237799" y="2505842"/>
            <a:chExt cx="267260" cy="236776"/>
          </a:xfrm>
        </p:grpSpPr>
        <p:sp>
          <p:nvSpPr>
            <p:cNvPr id="30" name="갈매기형 수장 24">
              <a:extLst>
                <a:ext uri="{FF2B5EF4-FFF2-40B4-BE49-F238E27FC236}">
                  <a16:creationId xmlns:a16="http://schemas.microsoft.com/office/drawing/2014/main" id="{887A196A-2C1E-4A4B-97E2-64A88592181A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" name="갈매기형 수장 25">
              <a:extLst>
                <a:ext uri="{FF2B5EF4-FFF2-40B4-BE49-F238E27FC236}">
                  <a16:creationId xmlns:a16="http://schemas.microsoft.com/office/drawing/2014/main" id="{41A284FE-58C0-4799-A244-CE1CF93A7F51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730B7A3-0472-4824-957D-785062982613}"/>
              </a:ext>
            </a:extLst>
          </p:cNvPr>
          <p:cNvSpPr txBox="1"/>
          <p:nvPr/>
        </p:nvSpPr>
        <p:spPr>
          <a:xfrm>
            <a:off x="691132" y="1579405"/>
            <a:ext cx="7808380" cy="11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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AI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기반의 자율지능 및 항법 기술 확보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육해공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무인이동체와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차세대 기술의 유기적 통합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자율협업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융복합 등을 통한 이종다수 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무인이동체의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임무수행 능력 입증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9948EE6-E7DB-43E9-B6CC-0AAB77BC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" y="5298228"/>
            <a:ext cx="9032996" cy="6027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614D0A7-6A30-431D-A627-8F5B4F8F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1" y="6027820"/>
            <a:ext cx="9076837" cy="5712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B18C3C-C3AD-421D-9C5D-A75465D7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99096"/>
            <a:ext cx="9144000" cy="23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0">
            <a:extLst>
              <a:ext uri="{FF2B5EF4-FFF2-40B4-BE49-F238E27FC236}">
                <a16:creationId xmlns:a16="http://schemas.microsoft.com/office/drawing/2014/main" id="{21ADE91B-E3D3-439A-9360-81AFEBD6A45A}"/>
              </a:ext>
            </a:extLst>
          </p:cNvPr>
          <p:cNvSpPr txBox="1">
            <a:spLocks/>
          </p:cNvSpPr>
          <p:nvPr/>
        </p:nvSpPr>
        <p:spPr>
          <a:xfrm>
            <a:off x="399254" y="115230"/>
            <a:ext cx="328616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2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4" name="제목 10">
            <a:extLst>
              <a:ext uri="{FF2B5EF4-FFF2-40B4-BE49-F238E27FC236}">
                <a16:creationId xmlns:a16="http://schemas.microsoft.com/office/drawing/2014/main" id="{E2CB5385-E8C2-4077-8601-0E82535C5B4A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7682246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무인이동체 원천기술개발 </a:t>
            </a:r>
            <a:r>
              <a:rPr lang="ko-KR" altLang="en-US" sz="2800" kern="12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예타사업</a:t>
            </a: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 기획 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8AA7AD-72B5-468C-8FAE-4BA9E05E499E}"/>
              </a:ext>
            </a:extLst>
          </p:cNvPr>
          <p:cNvSpPr/>
          <p:nvPr/>
        </p:nvSpPr>
        <p:spPr>
          <a:xfrm>
            <a:off x="104552" y="1117222"/>
            <a:ext cx="933734" cy="53511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C916BA-D3FE-4843-9DFD-5150FB7029C5}"/>
              </a:ext>
            </a:extLst>
          </p:cNvPr>
          <p:cNvSpPr txBox="1"/>
          <p:nvPr/>
        </p:nvSpPr>
        <p:spPr>
          <a:xfrm>
            <a:off x="1136455" y="1139037"/>
            <a:ext cx="7995668" cy="67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육해공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이종</a:t>
            </a: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다수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무인 이동체들간 자율 협업을 통한 임무확장</a:t>
            </a:r>
            <a:endParaRPr lang="en-US" altLang="ko-KR" sz="200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기술실증기</a:t>
            </a:r>
            <a:r>
              <a:rPr lang="en-US" altLang="ko-KR" sz="14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4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내역</a:t>
            </a:r>
            <a:r>
              <a:rPr lang="en-US" altLang="ko-KR" sz="14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2)</a:t>
            </a:r>
            <a:r>
              <a:rPr lang="ko-KR" altLang="en-US" sz="14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와 핵심공통기술</a:t>
            </a:r>
            <a:r>
              <a:rPr lang="en-US" altLang="ko-KR" sz="14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4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내역</a:t>
            </a:r>
            <a:r>
              <a:rPr lang="en-US" altLang="ko-KR" sz="14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1)</a:t>
            </a:r>
            <a:r>
              <a:rPr lang="ko-KR" altLang="en-US" sz="14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의 동시개발이 필요</a:t>
            </a:r>
            <a:endParaRPr lang="ko-KR" altLang="en-US" sz="140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4EA889-9EFC-4A44-93CB-C0CB623D9683}"/>
              </a:ext>
            </a:extLst>
          </p:cNvPr>
          <p:cNvSpPr/>
          <p:nvPr/>
        </p:nvSpPr>
        <p:spPr>
          <a:xfrm>
            <a:off x="94088" y="2026979"/>
            <a:ext cx="1005014" cy="602809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7B2621-6234-428C-AEAB-100539E61929}"/>
              </a:ext>
            </a:extLst>
          </p:cNvPr>
          <p:cNvSpPr txBox="1"/>
          <p:nvPr/>
        </p:nvSpPr>
        <p:spPr>
          <a:xfrm>
            <a:off x="1136455" y="2026978"/>
            <a:ext cx="7665730" cy="252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교류없이 독자적으로 발전해 온 </a:t>
            </a: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육</a:t>
            </a: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해공간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협력연구 토대 마련</a:t>
            </a:r>
            <a:endParaRPr lang="en-US" altLang="ko-KR" sz="200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동일 기능 구현에  분야별로 이종기술을 사용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상호운용성 확보를 위한 공통기술기반을 구축</a:t>
            </a:r>
            <a:endParaRPr lang="en-US" altLang="ko-KR" sz="200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육해공별로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별도의 기술생태계가 구성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자율화 구현에 필요한 운용개념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기술개념 등을 명확화해 확보</a:t>
            </a:r>
            <a:endParaRPr lang="en-US" altLang="ko-KR" sz="200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핵심요소기술과 이동체 체계 양분야에 모호성이 존재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B479AD0-2D61-4113-B954-8423BB78E154}"/>
              </a:ext>
            </a:extLst>
          </p:cNvPr>
          <p:cNvGrpSpPr/>
          <p:nvPr/>
        </p:nvGrpSpPr>
        <p:grpSpPr>
          <a:xfrm>
            <a:off x="349559" y="4737883"/>
            <a:ext cx="8207375" cy="1002895"/>
            <a:chOff x="468313" y="5049717"/>
            <a:chExt cx="8207375" cy="807521"/>
          </a:xfrm>
        </p:grpSpPr>
        <p:sp>
          <p:nvSpPr>
            <p:cNvPr id="50" name="자유형 102">
              <a:extLst>
                <a:ext uri="{FF2B5EF4-FFF2-40B4-BE49-F238E27FC236}">
                  <a16:creationId xmlns:a16="http://schemas.microsoft.com/office/drawing/2014/main" id="{F07D87CD-8312-418C-ABD2-8CA3FB810009}"/>
                </a:ext>
              </a:extLst>
            </p:cNvPr>
            <p:cNvSpPr/>
            <p:nvPr/>
          </p:nvSpPr>
          <p:spPr>
            <a:xfrm>
              <a:off x="994629" y="5049717"/>
              <a:ext cx="975104" cy="380234"/>
            </a:xfrm>
            <a:custGeom>
              <a:avLst/>
              <a:gdLst>
                <a:gd name="connsiteX0" fmla="*/ 0 w 922421"/>
                <a:gd name="connsiteY0" fmla="*/ 409074 h 409074"/>
                <a:gd name="connsiteX1" fmla="*/ 922421 w 922421"/>
                <a:gd name="connsiteY1" fmla="*/ 0 h 409074"/>
                <a:gd name="connsiteX2" fmla="*/ 0 w 922421"/>
                <a:gd name="connsiteY2" fmla="*/ 0 h 409074"/>
                <a:gd name="connsiteX3" fmla="*/ 0 w 922421"/>
                <a:gd name="connsiteY3" fmla="*/ 409074 h 40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421" h="409074">
                  <a:moveTo>
                    <a:pt x="0" y="409074"/>
                  </a:moveTo>
                  <a:lnTo>
                    <a:pt x="922421" y="0"/>
                  </a:lnTo>
                  <a:lnTo>
                    <a:pt x="0" y="0"/>
                  </a:lnTo>
                  <a:lnTo>
                    <a:pt x="0" y="409074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10000"/>
                  </a:schemeClr>
                </a:gs>
                <a:gs pos="0">
                  <a:schemeClr val="bg1">
                    <a:alpha val="27000"/>
                  </a:schemeClr>
                </a:gs>
              </a:gsLst>
              <a:lin ang="90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F336FC4-12DE-480E-B1AE-EA22DBE3FAF7}"/>
                </a:ext>
              </a:extLst>
            </p:cNvPr>
            <p:cNvSpPr/>
            <p:nvPr/>
          </p:nvSpPr>
          <p:spPr>
            <a:xfrm>
              <a:off x="468313" y="5087674"/>
              <a:ext cx="8207375" cy="769564"/>
            </a:xfrm>
            <a:prstGeom prst="rect">
              <a:avLst/>
            </a:prstGeom>
            <a:gradFill flip="none" rotWithShape="1">
              <a:gsLst>
                <a:gs pos="100000">
                  <a:srgbClr val="2B4877"/>
                </a:gs>
                <a:gs pos="50000">
                  <a:schemeClr val="accent5">
                    <a:lumMod val="75000"/>
                  </a:schemeClr>
                </a:gs>
                <a:gs pos="0">
                  <a:srgbClr val="416CB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F497D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3E250B3-3E7D-4014-93BF-00770ECE8588}"/>
                </a:ext>
              </a:extLst>
            </p:cNvPr>
            <p:cNvSpPr/>
            <p:nvPr/>
          </p:nvSpPr>
          <p:spPr>
            <a:xfrm>
              <a:off x="524257" y="5145550"/>
              <a:ext cx="8101584" cy="658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 flip="none" rotWithShape="1">
                    <a:gsLst>
                      <a:gs pos="51000">
                        <a:srgbClr val="4BACC6">
                          <a:lumMod val="75000"/>
                        </a:srgbClr>
                      </a:gs>
                      <a:gs pos="0">
                        <a:srgbClr val="416CB4"/>
                      </a:gs>
                      <a:gs pos="100000">
                        <a:srgbClr val="2B4877"/>
                      </a:gs>
                    </a:gsLst>
                    <a:lin ang="2700000" scaled="1"/>
                    <a:tileRect/>
                  </a:gradFill>
                  <a:latin typeface="KoPub돋움체 Bold" pitchFamily="18" charset="-127"/>
                  <a:ea typeface="KoPub돋움체 Bold" pitchFamily="18" charset="-127"/>
                  <a:sym typeface="Wingdings" panose="05000000000000000000" pitchFamily="2" charset="2"/>
                </a:rPr>
                <a:t>기존 </a:t>
              </a:r>
              <a:r>
                <a:rPr lang="ko-KR" altLang="en-US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gradFill flip="none" rotWithShape="1">
                    <a:gsLst>
                      <a:gs pos="51000">
                        <a:srgbClr val="4BACC6">
                          <a:lumMod val="75000"/>
                        </a:srgbClr>
                      </a:gs>
                      <a:gs pos="0">
                        <a:srgbClr val="416CB4"/>
                      </a:gs>
                      <a:gs pos="100000">
                        <a:srgbClr val="2B4877"/>
                      </a:gs>
                    </a:gsLst>
                    <a:lin ang="2700000" scaled="1"/>
                    <a:tileRect/>
                  </a:gradFill>
                  <a:latin typeface="KoPub돋움체 Bold" pitchFamily="18" charset="-127"/>
                  <a:ea typeface="KoPub돋움체 Bold" pitchFamily="18" charset="-127"/>
                  <a:sym typeface="Wingdings" panose="05000000000000000000" pitchFamily="2" charset="2"/>
                </a:rPr>
                <a:t>무인이동체의</a:t>
              </a:r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 flip="none" rotWithShape="1">
                    <a:gsLst>
                      <a:gs pos="51000">
                        <a:srgbClr val="4BACC6">
                          <a:lumMod val="75000"/>
                        </a:srgbClr>
                      </a:gs>
                      <a:gs pos="0">
                        <a:srgbClr val="416CB4"/>
                      </a:gs>
                      <a:gs pos="100000">
                        <a:srgbClr val="2B4877"/>
                      </a:gs>
                    </a:gsLst>
                    <a:lin ang="2700000" scaled="1"/>
                    <a:tileRect/>
                  </a:gradFill>
                  <a:latin typeface="KoPub돋움체 Bold" pitchFamily="18" charset="-127"/>
                  <a:ea typeface="KoPub돋움체 Bold" pitchFamily="18" charset="-127"/>
                  <a:sym typeface="Wingdings" panose="05000000000000000000" pitchFamily="2" charset="2"/>
                </a:rPr>
                <a:t> 성능고도화로는 구현이 불가능한 임무영역</a:t>
              </a:r>
              <a:endParaRPr lang="en-US" altLang="ko-KR" dirty="0">
                <a:ln>
                  <a:solidFill>
                    <a:srgbClr val="4F81BD">
                      <a:alpha val="0"/>
                    </a:srgbClr>
                  </a:solidFill>
                </a:ln>
                <a:gradFill flip="none" rotWithShape="1">
                  <a:gsLst>
                    <a:gs pos="51000">
                      <a:srgbClr val="4BACC6">
                        <a:lumMod val="75000"/>
                      </a:srgbClr>
                    </a:gs>
                    <a:gs pos="0">
                      <a:srgbClr val="416CB4"/>
                    </a:gs>
                    <a:gs pos="100000">
                      <a:srgbClr val="2B4877"/>
                    </a:gs>
                  </a:gsLst>
                  <a:lin ang="2700000" scaled="1"/>
                  <a:tileRect/>
                </a:gradFill>
                <a:latin typeface="KoPub돋움체 Bold" pitchFamily="18" charset="-127"/>
                <a:ea typeface="KoPub돋움체 Bold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400" dirty="0">
                <a:ln>
                  <a:solidFill>
                    <a:srgbClr val="4F81BD">
                      <a:alpha val="0"/>
                    </a:srgbClr>
                  </a:solidFill>
                </a:ln>
                <a:gradFill flip="none" rotWithShape="1">
                  <a:gsLst>
                    <a:gs pos="51000">
                      <a:srgbClr val="4BACC6">
                        <a:lumMod val="75000"/>
                      </a:srgbClr>
                    </a:gs>
                    <a:gs pos="0">
                      <a:srgbClr val="416CB4"/>
                    </a:gs>
                    <a:gs pos="100000">
                      <a:srgbClr val="2B4877"/>
                    </a:gs>
                  </a:gsLst>
                  <a:lin ang="2700000" scaled="1"/>
                  <a:tileRect/>
                </a:gradFill>
                <a:latin typeface="KoPub돋움체 Bold" pitchFamily="18" charset="-127"/>
                <a:ea typeface="KoPub돋움체 Bold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 flip="none" rotWithShape="1">
                    <a:gsLst>
                      <a:gs pos="51000">
                        <a:srgbClr val="4BACC6">
                          <a:lumMod val="75000"/>
                        </a:srgbClr>
                      </a:gs>
                      <a:gs pos="0">
                        <a:srgbClr val="416CB4"/>
                      </a:gs>
                      <a:gs pos="100000">
                        <a:srgbClr val="2B4877"/>
                      </a:gs>
                    </a:gsLst>
                    <a:lin ang="2700000" scaled="1"/>
                    <a:tileRect/>
                  </a:gradFill>
                  <a:latin typeface="KoPub돋움체 Bold" pitchFamily="18" charset="-127"/>
                  <a:ea typeface="KoPub돋움체 Bold" pitchFamily="18" charset="-127"/>
                </a:rPr>
                <a:t>협업운용을 위해 지능화와 </a:t>
              </a:r>
              <a:r>
                <a:rPr lang="ko-KR" altLang="en-US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gradFill flip="none" rotWithShape="1">
                    <a:gsLst>
                      <a:gs pos="51000">
                        <a:srgbClr val="4BACC6">
                          <a:lumMod val="75000"/>
                        </a:srgbClr>
                      </a:gs>
                      <a:gs pos="0">
                        <a:srgbClr val="416CB4"/>
                      </a:gs>
                      <a:gs pos="100000">
                        <a:srgbClr val="2B4877"/>
                      </a:gs>
                    </a:gsLst>
                    <a:lin ang="2700000" scaled="1"/>
                    <a:tileRect/>
                  </a:gradFill>
                  <a:latin typeface="KoPub돋움체 Bold" pitchFamily="18" charset="-127"/>
                  <a:ea typeface="KoPub돋움체 Bold" pitchFamily="18" charset="-127"/>
                </a:rPr>
                <a:t>육</a:t>
              </a:r>
              <a:r>
                <a:rPr lang="ko-KR" altLang="en-US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gradFill flip="none" rotWithShape="1">
                    <a:gsLst>
                      <a:gs pos="51000">
                        <a:srgbClr val="4BACC6">
                          <a:lumMod val="75000"/>
                        </a:srgbClr>
                      </a:gs>
                      <a:gs pos="0">
                        <a:srgbClr val="416CB4"/>
                      </a:gs>
                      <a:gs pos="100000">
                        <a:srgbClr val="2B4877"/>
                      </a:gs>
                    </a:gsLst>
                    <a:lin ang="2700000" scaled="1"/>
                    <a:tileRect/>
                  </a:gradFill>
                  <a:latin typeface="KoPub돋움체 Bold" pitchFamily="18" charset="-127"/>
                  <a:ea typeface="KoPub돋움체 Bold" pitchFamily="18" charset="-127"/>
                  <a:sym typeface="Wingdings" panose="05000000000000000000" pitchFamily="2" charset="2"/>
                </a:rPr>
                <a:t>해공</a:t>
              </a:r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 flip="none" rotWithShape="1">
                    <a:gsLst>
                      <a:gs pos="51000">
                        <a:srgbClr val="4BACC6">
                          <a:lumMod val="75000"/>
                        </a:srgbClr>
                      </a:gs>
                      <a:gs pos="0">
                        <a:srgbClr val="416CB4"/>
                      </a:gs>
                      <a:gs pos="100000">
                        <a:srgbClr val="2B4877"/>
                      </a:gs>
                    </a:gsLst>
                    <a:lin ang="2700000" scaled="1"/>
                    <a:tileRect/>
                  </a:gradFill>
                  <a:latin typeface="KoPub돋움체 Bold" pitchFamily="18" charset="-127"/>
                  <a:ea typeface="KoPub돋움체 Bold" pitchFamily="18" charset="-127"/>
                  <a:sym typeface="Wingdings" panose="05000000000000000000" pitchFamily="2" charset="2"/>
                </a:rPr>
                <a:t> 간 원천기술 공유를 통한 부품공통화가 핵심</a:t>
              </a:r>
              <a:endPara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gradFill flip="none" rotWithShape="1">
                  <a:gsLst>
                    <a:gs pos="51000">
                      <a:srgbClr val="4BACC6">
                        <a:lumMod val="75000"/>
                      </a:srgbClr>
                    </a:gs>
                    <a:gs pos="0">
                      <a:srgbClr val="416CB4"/>
                    </a:gs>
                    <a:gs pos="100000">
                      <a:srgbClr val="2B4877"/>
                    </a:gs>
                  </a:gsLst>
                  <a:lin ang="2700000" scaled="1"/>
                  <a:tileRect/>
                </a:gra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01B669-F02D-4AFD-8B23-4188E1E13F57}"/>
              </a:ext>
            </a:extLst>
          </p:cNvPr>
          <p:cNvSpPr txBox="1"/>
          <p:nvPr/>
        </p:nvSpPr>
        <p:spPr>
          <a:xfrm>
            <a:off x="597646" y="5907974"/>
            <a:ext cx="2316451" cy="7362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>
                <a:ln>
                  <a:solidFill>
                    <a:srgbClr val="4F81BD">
                      <a:alpha val="0"/>
                    </a:srgbClr>
                  </a:solidFill>
                </a:ln>
                <a:gradFill flip="none" rotWithShape="1">
                  <a:gsLst>
                    <a:gs pos="51000">
                      <a:srgbClr val="4BACC6">
                        <a:lumMod val="75000"/>
                      </a:srgbClr>
                    </a:gs>
                    <a:gs pos="0">
                      <a:srgbClr val="416CB4"/>
                    </a:gs>
                    <a:gs pos="100000">
                      <a:srgbClr val="2B4877"/>
                    </a:gs>
                  </a:gsLst>
                  <a:lin ang="2700000" scaled="1"/>
                  <a:tileRect/>
                </a:gradFill>
                <a:latin typeface="KoPub돋움체 Bold" pitchFamily="18" charset="-127"/>
                <a:ea typeface="KoPub돋움체 Bold" pitchFamily="18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dirty="0"/>
              <a:t>공통연구를 위한 분야간 신뢰 </a:t>
            </a:r>
            <a:r>
              <a:rPr lang="ko-KR" altLang="en-US" dirty="0" err="1"/>
              <a:t>미형성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3EBAE5-AB3F-4FF2-B541-8DFDBC01EF79}"/>
              </a:ext>
            </a:extLst>
          </p:cNvPr>
          <p:cNvSpPr txBox="1"/>
          <p:nvPr/>
        </p:nvSpPr>
        <p:spPr>
          <a:xfrm>
            <a:off x="3270583" y="5907974"/>
            <a:ext cx="2316451" cy="7362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>
                <a:ln>
                  <a:solidFill>
                    <a:srgbClr val="4F81BD">
                      <a:alpha val="0"/>
                    </a:srgbClr>
                  </a:solidFill>
                </a:ln>
                <a:gradFill flip="none" rotWithShape="1">
                  <a:gsLst>
                    <a:gs pos="51000">
                      <a:srgbClr val="4BACC6">
                        <a:lumMod val="75000"/>
                      </a:srgbClr>
                    </a:gs>
                    <a:gs pos="0">
                      <a:srgbClr val="416CB4"/>
                    </a:gs>
                    <a:gs pos="100000">
                      <a:srgbClr val="2B4877"/>
                    </a:gs>
                  </a:gsLst>
                  <a:lin ang="2700000" scaled="1"/>
                  <a:tileRect/>
                </a:gradFill>
                <a:latin typeface="KoPub돋움체 Bold" pitchFamily="18" charset="-127"/>
                <a:ea typeface="KoPub돋움체 Bold" pitchFamily="18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dirty="0" err="1"/>
              <a:t>체계</a:t>
            </a:r>
            <a:r>
              <a:rPr lang="ko-KR" altLang="en-US" dirty="0" err="1">
                <a:sym typeface="Wingdings" panose="05000000000000000000" pitchFamily="2" charset="2"/>
              </a:rPr>
              <a:t>핵심기술간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목표 이해도가 상이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4499FA-56CD-4A6C-B1B7-F83B83C52ADA}"/>
              </a:ext>
            </a:extLst>
          </p:cNvPr>
          <p:cNvSpPr txBox="1"/>
          <p:nvPr/>
        </p:nvSpPr>
        <p:spPr>
          <a:xfrm>
            <a:off x="5943521" y="5892756"/>
            <a:ext cx="2316451" cy="7362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>
                <a:ln>
                  <a:solidFill>
                    <a:srgbClr val="4F81BD">
                      <a:alpha val="0"/>
                    </a:srgbClr>
                  </a:solidFill>
                </a:ln>
                <a:gradFill flip="none" rotWithShape="1">
                  <a:gsLst>
                    <a:gs pos="51000">
                      <a:srgbClr val="4BACC6">
                        <a:lumMod val="75000"/>
                      </a:srgbClr>
                    </a:gs>
                    <a:gs pos="0">
                      <a:srgbClr val="416CB4"/>
                    </a:gs>
                    <a:gs pos="100000">
                      <a:srgbClr val="2B4877"/>
                    </a:gs>
                  </a:gsLst>
                  <a:lin ang="2700000" scaled="1"/>
                  <a:tileRect/>
                </a:gradFill>
                <a:latin typeface="KoPub돋움체 Bold" pitchFamily="18" charset="-127"/>
                <a:ea typeface="KoPub돋움체 Bold" pitchFamily="18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dirty="0"/>
              <a:t>기술구현을 위한 </a:t>
            </a:r>
            <a:r>
              <a:rPr lang="ko-KR" altLang="en-US" dirty="0" err="1"/>
              <a:t>전략</a:t>
            </a:r>
            <a:r>
              <a:rPr lang="ko-KR" altLang="en-US" dirty="0" err="1">
                <a:sym typeface="Wingdings" panose="05000000000000000000" pitchFamily="2" charset="2"/>
              </a:rPr>
              <a:t>로드맵이</a:t>
            </a:r>
            <a:r>
              <a:rPr lang="ko-KR" altLang="en-US" dirty="0">
                <a:sym typeface="Wingdings" panose="05000000000000000000" pitchFamily="2" charset="2"/>
              </a:rPr>
              <a:t> 부재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69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2CD8A5-0871-4821-8A1B-D17C0D2F13DA}"/>
              </a:ext>
            </a:extLst>
          </p:cNvPr>
          <p:cNvSpPr txBox="1"/>
          <p:nvPr/>
        </p:nvSpPr>
        <p:spPr>
          <a:xfrm>
            <a:off x="450594" y="1310361"/>
            <a:ext cx="7956863" cy="240322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체계개발은 국가의 주요임무를 수행하거나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미래형 체계 구현을 목표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한국형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위성항법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시스템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(KPS)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개발사업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차세대 쇄빙연구선 건조사업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국내에서 추진되는 체계사업은 우주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혹은 국방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분야에 집중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임무 발굴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 개발요구도 수립  개발 체계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(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형상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성능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등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구체화  개발계획수립 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예타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 조사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핵심기술개발사업은 특정분야를 구성하는 요소기술 개발을 목표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K-UAM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안전운용체계 핵심기술개발사업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방법론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기술로드맵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수립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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로드맵기반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 기술수요조사  수요조사기반 과제기획 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예타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 조사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0">
            <a:extLst>
              <a:ext uri="{FF2B5EF4-FFF2-40B4-BE49-F238E27FC236}">
                <a16:creationId xmlns:a16="http://schemas.microsoft.com/office/drawing/2014/main" id="{B0FEF4C2-F5AA-437D-AF53-A34EFC107608}"/>
              </a:ext>
            </a:extLst>
          </p:cNvPr>
          <p:cNvSpPr txBox="1">
            <a:spLocks/>
          </p:cNvSpPr>
          <p:nvPr/>
        </p:nvSpPr>
        <p:spPr>
          <a:xfrm>
            <a:off x="399254" y="115230"/>
            <a:ext cx="328616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3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3" name="제목 10">
            <a:extLst>
              <a:ext uri="{FF2B5EF4-FFF2-40B4-BE49-F238E27FC236}">
                <a16:creationId xmlns:a16="http://schemas.microsoft.com/office/drawing/2014/main" id="{851C3FF9-D7A6-4B15-8BFF-6CCC46E154F1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7682246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대형 체계 개발 </a:t>
            </a:r>
            <a:r>
              <a:rPr lang="en-US" altLang="ko-KR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R&amp;D </a:t>
            </a: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기획 시 문제의식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107CB-3928-4870-8BC2-5E73DE723F62}"/>
              </a:ext>
            </a:extLst>
          </p:cNvPr>
          <p:cNvSpPr txBox="1"/>
          <p:nvPr/>
        </p:nvSpPr>
        <p:spPr>
          <a:xfrm>
            <a:off x="597344" y="1021961"/>
            <a:ext cx="882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국가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R&amp;D 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과제는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“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체계 개발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”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“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핵심기술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부품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개발”사업으로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구성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1615B-7F75-4086-A6A1-79159FC19966}"/>
              </a:ext>
            </a:extLst>
          </p:cNvPr>
          <p:cNvGrpSpPr/>
          <p:nvPr/>
        </p:nvGrpSpPr>
        <p:grpSpPr>
          <a:xfrm>
            <a:off x="281117" y="1101160"/>
            <a:ext cx="282445" cy="253040"/>
            <a:chOff x="2237799" y="2505842"/>
            <a:chExt cx="267260" cy="236776"/>
          </a:xfrm>
        </p:grpSpPr>
        <p:sp>
          <p:nvSpPr>
            <p:cNvPr id="6" name="갈매기형 수장 24">
              <a:extLst>
                <a:ext uri="{FF2B5EF4-FFF2-40B4-BE49-F238E27FC236}">
                  <a16:creationId xmlns:a16="http://schemas.microsoft.com/office/drawing/2014/main" id="{9EB06C2C-B7F4-4D6C-9382-2FEFBE674050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" name="갈매기형 수장 25">
              <a:extLst>
                <a:ext uri="{FF2B5EF4-FFF2-40B4-BE49-F238E27FC236}">
                  <a16:creationId xmlns:a16="http://schemas.microsoft.com/office/drawing/2014/main" id="{CFC1A908-F485-4B95-BDEE-B33F47028939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6E7804-6101-4AC8-B171-8657C33500EB}"/>
              </a:ext>
            </a:extLst>
          </p:cNvPr>
          <p:cNvSpPr txBox="1"/>
          <p:nvPr/>
        </p:nvSpPr>
        <p:spPr>
          <a:xfrm>
            <a:off x="563562" y="3764882"/>
            <a:ext cx="882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선형적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단계적 접근방식의 기술개발 전략을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사용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032F16-EFA9-43E2-A1D4-9A40A846602B}"/>
              </a:ext>
            </a:extLst>
          </p:cNvPr>
          <p:cNvGrpSpPr/>
          <p:nvPr/>
        </p:nvGrpSpPr>
        <p:grpSpPr>
          <a:xfrm>
            <a:off x="257795" y="3847526"/>
            <a:ext cx="282445" cy="253040"/>
            <a:chOff x="2237799" y="2505842"/>
            <a:chExt cx="267260" cy="236776"/>
          </a:xfrm>
        </p:grpSpPr>
        <p:sp>
          <p:nvSpPr>
            <p:cNvPr id="13" name="갈매기형 수장 24">
              <a:extLst>
                <a:ext uri="{FF2B5EF4-FFF2-40B4-BE49-F238E27FC236}">
                  <a16:creationId xmlns:a16="http://schemas.microsoft.com/office/drawing/2014/main" id="{BD135DB2-6386-4B78-96FD-2DCDBDAFAEE9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갈매기형 수장 25">
              <a:extLst>
                <a:ext uri="{FF2B5EF4-FFF2-40B4-BE49-F238E27FC236}">
                  <a16:creationId xmlns:a16="http://schemas.microsoft.com/office/drawing/2014/main" id="{19E2EA35-DB99-46B1-A14A-C753C62043FA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1B155B-AEA5-4DEC-A957-237670975390}"/>
              </a:ext>
            </a:extLst>
          </p:cNvPr>
          <p:cNvSpPr/>
          <p:nvPr/>
        </p:nvSpPr>
        <p:spPr>
          <a:xfrm>
            <a:off x="735800" y="4512022"/>
            <a:ext cx="1338436" cy="30566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원천기술개발</a:t>
            </a:r>
            <a:endParaRPr lang="ko-KR" altLang="en-US" sz="1400" b="1" spc="-1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BCF421-E170-4BC2-A0E3-0135DDEB6EBB}"/>
              </a:ext>
            </a:extLst>
          </p:cNvPr>
          <p:cNvSpPr/>
          <p:nvPr/>
        </p:nvSpPr>
        <p:spPr>
          <a:xfrm>
            <a:off x="2586378" y="4514162"/>
            <a:ext cx="1338436" cy="31397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부품상용화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8FE529-9987-45CB-8F1E-AF5D3ABD0232}"/>
              </a:ext>
            </a:extLst>
          </p:cNvPr>
          <p:cNvSpPr/>
          <p:nvPr/>
        </p:nvSpPr>
        <p:spPr>
          <a:xfrm>
            <a:off x="4359767" y="4509039"/>
            <a:ext cx="1625398" cy="33967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기술적용 체계 개발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72C43CC-A4CF-48A6-B2BD-142596A93FE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074236" y="4664853"/>
            <a:ext cx="512142" cy="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72895F9-1212-45F4-BC32-1EBAFDAFCB4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924814" y="4671152"/>
            <a:ext cx="434953" cy="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8A366D-E517-41A1-A6E2-C60668406E29}"/>
              </a:ext>
            </a:extLst>
          </p:cNvPr>
          <p:cNvSpPr txBox="1"/>
          <p:nvPr/>
        </p:nvSpPr>
        <p:spPr>
          <a:xfrm>
            <a:off x="5985165" y="4461501"/>
            <a:ext cx="205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/>
              <a:t>일반적으로 기술적용 체계개발은 민간이 담당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4C2E9D-21F7-44A7-9425-B77A306DBC67}"/>
              </a:ext>
            </a:extLst>
          </p:cNvPr>
          <p:cNvSpPr/>
          <p:nvPr/>
        </p:nvSpPr>
        <p:spPr>
          <a:xfrm>
            <a:off x="735800" y="5801931"/>
            <a:ext cx="1330506" cy="3019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체계개발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384D02-C794-4CF2-B074-18D2CCDE2176}"/>
              </a:ext>
            </a:extLst>
          </p:cNvPr>
          <p:cNvSpPr/>
          <p:nvPr/>
        </p:nvSpPr>
        <p:spPr>
          <a:xfrm>
            <a:off x="2586378" y="5801931"/>
            <a:ext cx="1338436" cy="3019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요소기술개발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151654-7313-4216-A452-74B1E132CE29}"/>
              </a:ext>
            </a:extLst>
          </p:cNvPr>
          <p:cNvSpPr/>
          <p:nvPr/>
        </p:nvSpPr>
        <p:spPr>
          <a:xfrm>
            <a:off x="4429026" y="5801931"/>
            <a:ext cx="1338436" cy="3019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부품 상용화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AA1767-1D40-4A1C-9B1F-BF720565F2E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2066306" y="5952915"/>
            <a:ext cx="520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AAC4C51-8881-4DE6-996E-369CFD46097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24814" y="5952915"/>
            <a:ext cx="50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184970-C947-4E6F-98C1-9C7D88B53148}"/>
              </a:ext>
            </a:extLst>
          </p:cNvPr>
          <p:cNvSpPr txBox="1"/>
          <p:nvPr/>
        </p:nvSpPr>
        <p:spPr>
          <a:xfrm>
            <a:off x="599077" y="5373610"/>
            <a:ext cx="7808380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Top-down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4BB0B5-75CD-41AC-AAF9-6FDB508E3D21}"/>
              </a:ext>
            </a:extLst>
          </p:cNvPr>
          <p:cNvSpPr txBox="1"/>
          <p:nvPr/>
        </p:nvSpPr>
        <p:spPr>
          <a:xfrm>
            <a:off x="599077" y="4028160"/>
            <a:ext cx="7808380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Bottom-up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AF95BF-F1D6-4DAE-9D53-977ABA737F35}"/>
              </a:ext>
            </a:extLst>
          </p:cNvPr>
          <p:cNvSpPr/>
          <p:nvPr/>
        </p:nvSpPr>
        <p:spPr>
          <a:xfrm>
            <a:off x="450594" y="4876406"/>
            <a:ext cx="7001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상품화까지 장기간의 개발기간이 소요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체계 기술 적용시는 기술 진부화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체계 적용이 부족 등이 발생 가능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1BB708-95DB-42F9-829D-550FA40B93CE}"/>
              </a:ext>
            </a:extLst>
          </p:cNvPr>
          <p:cNvSpPr/>
          <p:nvPr/>
        </p:nvSpPr>
        <p:spPr>
          <a:xfrm>
            <a:off x="477695" y="6165637"/>
            <a:ext cx="87488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체계개발시 신기술 적용이 제한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상용화된 기술은 특정체계에 편향이 우려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오른쪽 중괄호 46">
            <a:extLst>
              <a:ext uri="{FF2B5EF4-FFF2-40B4-BE49-F238E27FC236}">
                <a16:creationId xmlns:a16="http://schemas.microsoft.com/office/drawing/2014/main" id="{F5E994B5-4892-4393-97C5-82EAADFC2F79}"/>
              </a:ext>
            </a:extLst>
          </p:cNvPr>
          <p:cNvSpPr/>
          <p:nvPr/>
        </p:nvSpPr>
        <p:spPr>
          <a:xfrm>
            <a:off x="7736774" y="4461501"/>
            <a:ext cx="450545" cy="20463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8157F14-499B-43C3-959E-280EB9291852}"/>
              </a:ext>
            </a:extLst>
          </p:cNvPr>
          <p:cNvSpPr/>
          <p:nvPr/>
        </p:nvSpPr>
        <p:spPr>
          <a:xfrm>
            <a:off x="8297366" y="4892296"/>
            <a:ext cx="727882" cy="124247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pc="-15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추격형 </a:t>
            </a:r>
            <a:r>
              <a:rPr lang="en-US" altLang="ko-KR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R&amp;D</a:t>
            </a:r>
            <a:endParaRPr lang="ko-KR" altLang="en-US" sz="1400" b="1" spc="-1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6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D21975F-9B7A-4644-BDF8-A7C4F0332597}"/>
              </a:ext>
            </a:extLst>
          </p:cNvPr>
          <p:cNvSpPr txBox="1"/>
          <p:nvPr/>
        </p:nvSpPr>
        <p:spPr>
          <a:xfrm>
            <a:off x="376555" y="3516844"/>
            <a:ext cx="7956863" cy="175015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지속적인 소통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개발기술의 상호공개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제한된 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Open-source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디지털 월드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설계해석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SW,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데이터모델 등을 사업단내 공유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운용시험 데이터를 공유해 공통핵심기술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개발시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 중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SW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대한 공유도 시도할 계획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부족기술을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사업단내 수행 과제의 결과로 부터 확보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위성상대항법용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통신을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자율협력기술실증기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연구단 개발기술로 수행을 시도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제목 10">
            <a:extLst>
              <a:ext uri="{FF2B5EF4-FFF2-40B4-BE49-F238E27FC236}">
                <a16:creationId xmlns:a16="http://schemas.microsoft.com/office/drawing/2014/main" id="{21ADE91B-E3D3-439A-9360-81AFEBD6A45A}"/>
              </a:ext>
            </a:extLst>
          </p:cNvPr>
          <p:cNvSpPr txBox="1">
            <a:spLocks/>
          </p:cNvSpPr>
          <p:nvPr/>
        </p:nvSpPr>
        <p:spPr>
          <a:xfrm>
            <a:off x="399254" y="115230"/>
            <a:ext cx="328616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4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4" name="제목 10">
            <a:extLst>
              <a:ext uri="{FF2B5EF4-FFF2-40B4-BE49-F238E27FC236}">
                <a16:creationId xmlns:a16="http://schemas.microsoft.com/office/drawing/2014/main" id="{E2CB5385-E8C2-4077-8601-0E82535C5B4A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7682246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ko-KR" altLang="en-US" sz="2800" kern="12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무인이동체</a:t>
            </a: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 원천기술 개발사업의 해결방안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85B13-168C-47FA-8C30-3045D5858414}"/>
              </a:ext>
            </a:extLst>
          </p:cNvPr>
          <p:cNvSpPr txBox="1"/>
          <p:nvPr/>
        </p:nvSpPr>
        <p:spPr>
          <a:xfrm>
            <a:off x="706852" y="3236014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육해공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별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기술분야간 장벽을 제거한 융합연구 수행 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FFA334-BFC1-4173-830E-A506F86E002A}"/>
              </a:ext>
            </a:extLst>
          </p:cNvPr>
          <p:cNvGrpSpPr/>
          <p:nvPr/>
        </p:nvGrpSpPr>
        <p:grpSpPr>
          <a:xfrm>
            <a:off x="412245" y="3302480"/>
            <a:ext cx="282445" cy="253040"/>
            <a:chOff x="2237799" y="2505842"/>
            <a:chExt cx="267260" cy="236776"/>
          </a:xfrm>
        </p:grpSpPr>
        <p:sp>
          <p:nvSpPr>
            <p:cNvPr id="19" name="갈매기형 수장 24">
              <a:extLst>
                <a:ext uri="{FF2B5EF4-FFF2-40B4-BE49-F238E27FC236}">
                  <a16:creationId xmlns:a16="http://schemas.microsoft.com/office/drawing/2014/main" id="{90014413-5EFD-49BA-88E8-2A8494A85A08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" name="갈매기형 수장 25">
              <a:extLst>
                <a:ext uri="{FF2B5EF4-FFF2-40B4-BE49-F238E27FC236}">
                  <a16:creationId xmlns:a16="http://schemas.microsoft.com/office/drawing/2014/main" id="{03A072FF-68DA-40A7-A225-8DB59DAD5EC8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89D3A35-5868-45CC-8752-5405EA1F8F12}"/>
              </a:ext>
            </a:extLst>
          </p:cNvPr>
          <p:cNvSpPr txBox="1"/>
          <p:nvPr/>
        </p:nvSpPr>
        <p:spPr>
          <a:xfrm>
            <a:off x="706852" y="995206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미래형 기술실증기와 핵심기술을 동시 개발하고 상호 검증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A535EF-A27D-45B0-966D-4AE6E2616A34}"/>
              </a:ext>
            </a:extLst>
          </p:cNvPr>
          <p:cNvGrpSpPr/>
          <p:nvPr/>
        </p:nvGrpSpPr>
        <p:grpSpPr>
          <a:xfrm>
            <a:off x="401085" y="1077850"/>
            <a:ext cx="282445" cy="253040"/>
            <a:chOff x="2237799" y="2505842"/>
            <a:chExt cx="267260" cy="236776"/>
          </a:xfrm>
        </p:grpSpPr>
        <p:sp>
          <p:nvSpPr>
            <p:cNvPr id="24" name="갈매기형 수장 24">
              <a:extLst>
                <a:ext uri="{FF2B5EF4-FFF2-40B4-BE49-F238E27FC236}">
                  <a16:creationId xmlns:a16="http://schemas.microsoft.com/office/drawing/2014/main" id="{18324C78-C3FA-4BA6-840E-0F2849A5255C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" name="갈매기형 수장 25">
              <a:extLst>
                <a:ext uri="{FF2B5EF4-FFF2-40B4-BE49-F238E27FC236}">
                  <a16:creationId xmlns:a16="http://schemas.microsoft.com/office/drawing/2014/main" id="{FF127978-8797-47BA-B982-E285EE660952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F6320B1-9264-4127-82EB-63F8B882AF8D}"/>
              </a:ext>
            </a:extLst>
          </p:cNvPr>
          <p:cNvSpPr txBox="1"/>
          <p:nvPr/>
        </p:nvSpPr>
        <p:spPr>
          <a:xfrm>
            <a:off x="175324" y="1448069"/>
            <a:ext cx="4179664" cy="170399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단계적 접근 방식 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(Top-down  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혹은 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Bottom-up)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원천기술확보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 부품상용화  시스템 개발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Symbol" panose="05050102010706020507" pitchFamily="18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대형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시스템 개발  요소부품 국산화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Symbol" panose="05050102010706020507" pitchFamily="18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장시간의 개발기간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혁신의 한계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개발기술의 시스템 적정성 확인 지연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Symbol" panose="05050102010706020507" pitchFamily="18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C0D646-DB99-4FD6-801E-709FA7728558}"/>
              </a:ext>
            </a:extLst>
          </p:cNvPr>
          <p:cNvSpPr txBox="1"/>
          <p:nvPr/>
        </p:nvSpPr>
        <p:spPr>
          <a:xfrm>
            <a:off x="4987998" y="1437769"/>
            <a:ext cx="4052060" cy="170399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통합적 동시적 접근 방식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(Middle-up)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새로운 임무용 미래형 시스템 구현에 필요한 기술요소를 발굴해 동시개발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혁신의 극대화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기간 단축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개발기술의 적정성의 지속적 확인이 가능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995AA748-1EAE-4054-8A55-4620369D653C}"/>
              </a:ext>
            </a:extLst>
          </p:cNvPr>
          <p:cNvSpPr/>
          <p:nvPr/>
        </p:nvSpPr>
        <p:spPr>
          <a:xfrm>
            <a:off x="4483651" y="1879378"/>
            <a:ext cx="375683" cy="723014"/>
          </a:xfrm>
          <a:prstGeom prst="chevro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6F42BB-D80D-4447-B1CC-06D4D85F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23" y="5328723"/>
            <a:ext cx="6943946" cy="1164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57706-9E8A-4734-A0BB-F9C5150B37AA}"/>
              </a:ext>
            </a:extLst>
          </p:cNvPr>
          <p:cNvSpPr txBox="1"/>
          <p:nvPr/>
        </p:nvSpPr>
        <p:spPr>
          <a:xfrm>
            <a:off x="1727858" y="6550223"/>
            <a:ext cx="554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매년 통합기술 워크샵을 통해 개발기술을 공유하고 협업방안을 마련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10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0">
            <a:extLst>
              <a:ext uri="{FF2B5EF4-FFF2-40B4-BE49-F238E27FC236}">
                <a16:creationId xmlns:a16="http://schemas.microsoft.com/office/drawing/2014/main" id="{21ADE91B-E3D3-439A-9360-81AFEBD6A45A}"/>
              </a:ext>
            </a:extLst>
          </p:cNvPr>
          <p:cNvSpPr txBox="1">
            <a:spLocks/>
          </p:cNvSpPr>
          <p:nvPr/>
        </p:nvSpPr>
        <p:spPr>
          <a:xfrm>
            <a:off x="399254" y="115230"/>
            <a:ext cx="328616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5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4" name="제목 10">
            <a:extLst>
              <a:ext uri="{FF2B5EF4-FFF2-40B4-BE49-F238E27FC236}">
                <a16:creationId xmlns:a16="http://schemas.microsoft.com/office/drawing/2014/main" id="{E2CB5385-E8C2-4077-8601-0E82535C5B4A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7682246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ko-KR" altLang="en-US" sz="2800" kern="12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무인이동체</a:t>
            </a: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 원천기술 개발사업의 해결방안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FC4CC8-0145-411C-A79D-40B74D629565}"/>
              </a:ext>
            </a:extLst>
          </p:cNvPr>
          <p:cNvSpPr txBox="1"/>
          <p:nvPr/>
        </p:nvSpPr>
        <p:spPr>
          <a:xfrm>
            <a:off x="857709" y="995367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총괄 사업단이 기술관리 중심으로 사업을 수행</a:t>
            </a:r>
            <a:endParaRPr lang="en-US" altLang="ko-KR" sz="200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93F372-822A-45F2-8F93-15C6DF9AB3C0}"/>
              </a:ext>
            </a:extLst>
          </p:cNvPr>
          <p:cNvGrpSpPr/>
          <p:nvPr/>
        </p:nvGrpSpPr>
        <p:grpSpPr>
          <a:xfrm>
            <a:off x="563467" y="1077108"/>
            <a:ext cx="282445" cy="253040"/>
            <a:chOff x="2237799" y="2505842"/>
            <a:chExt cx="267260" cy="236776"/>
          </a:xfrm>
        </p:grpSpPr>
        <p:sp>
          <p:nvSpPr>
            <p:cNvPr id="32" name="갈매기형 수장 24">
              <a:extLst>
                <a:ext uri="{FF2B5EF4-FFF2-40B4-BE49-F238E27FC236}">
                  <a16:creationId xmlns:a16="http://schemas.microsoft.com/office/drawing/2014/main" id="{B12DAA08-5951-4E0B-A9A6-C3008DD1CA1E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" name="갈매기형 수장 25">
              <a:extLst>
                <a:ext uri="{FF2B5EF4-FFF2-40B4-BE49-F238E27FC236}">
                  <a16:creationId xmlns:a16="http://schemas.microsoft.com/office/drawing/2014/main" id="{C9C46709-EC9E-4D80-9B79-2E4E0BBD0CFB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699DEF7-38B1-4410-AF9C-AC258191A3E8}"/>
              </a:ext>
            </a:extLst>
          </p:cNvPr>
          <p:cNvSpPr txBox="1"/>
          <p:nvPr/>
        </p:nvSpPr>
        <p:spPr>
          <a:xfrm>
            <a:off x="541368" y="1382901"/>
            <a:ext cx="7956863" cy="11428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기술공통화를 위한 시스템 아키텍처 표준화 및 각 연구별로 적용을 지원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복수의 연구팀이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공통으로 필요한 시험데이터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등을 산출해 사업단내 공유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내역간 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통합실증을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위한 지속적인 소통의 창구로 역할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E44180-635A-4621-9927-09A16875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55" y="3549500"/>
            <a:ext cx="5163528" cy="327292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F1A07B4-399F-4213-A8D3-1B2DC957BCC5}"/>
              </a:ext>
            </a:extLst>
          </p:cNvPr>
          <p:cNvSpPr/>
          <p:nvPr/>
        </p:nvSpPr>
        <p:spPr>
          <a:xfrm>
            <a:off x="3324446" y="4699588"/>
            <a:ext cx="1162493" cy="8647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5560B48-D93E-458B-98B2-046AF931F93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905693" y="3388240"/>
            <a:ext cx="0" cy="131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19A496-0F31-441E-9CA5-B35935346847}"/>
              </a:ext>
            </a:extLst>
          </p:cNvPr>
          <p:cNvSpPr/>
          <p:nvPr/>
        </p:nvSpPr>
        <p:spPr>
          <a:xfrm>
            <a:off x="2119423" y="2806993"/>
            <a:ext cx="3685953" cy="5812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총괄 사업단이 </a:t>
            </a:r>
            <a:r>
              <a:rPr lang="ko-KR" altLang="en-US" dirty="0" err="1"/>
              <a:t>통합실증을</a:t>
            </a:r>
            <a:r>
              <a:rPr lang="ko-KR" altLang="en-US" dirty="0"/>
              <a:t> 위한 탑재방안</a:t>
            </a:r>
            <a:r>
              <a:rPr lang="en-US" altLang="ko-KR" dirty="0"/>
              <a:t>, </a:t>
            </a:r>
            <a:r>
              <a:rPr lang="ko-KR" altLang="en-US" dirty="0"/>
              <a:t>공통화</a:t>
            </a:r>
            <a:r>
              <a:rPr lang="en-US" altLang="ko-KR" dirty="0"/>
              <a:t>, </a:t>
            </a:r>
            <a:r>
              <a:rPr lang="ko-KR" altLang="en-US" dirty="0"/>
              <a:t>실증 등을 총괄</a:t>
            </a:r>
          </a:p>
        </p:txBody>
      </p:sp>
    </p:spTree>
    <p:extLst>
      <p:ext uri="{BB962C8B-B14F-4D97-AF65-F5344CB8AC3E}">
        <p14:creationId xmlns:p14="http://schemas.microsoft.com/office/powerpoint/2010/main" val="74665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0">
            <a:extLst>
              <a:ext uri="{FF2B5EF4-FFF2-40B4-BE49-F238E27FC236}">
                <a16:creationId xmlns:a16="http://schemas.microsoft.com/office/drawing/2014/main" id="{31319F84-51AB-4A39-A3C8-9E8E85C9255E}"/>
              </a:ext>
            </a:extLst>
          </p:cNvPr>
          <p:cNvSpPr txBox="1">
            <a:spLocks/>
          </p:cNvSpPr>
          <p:nvPr/>
        </p:nvSpPr>
        <p:spPr>
          <a:xfrm>
            <a:off x="399254" y="115230"/>
            <a:ext cx="328616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6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3" name="제목 10">
            <a:extLst>
              <a:ext uri="{FF2B5EF4-FFF2-40B4-BE49-F238E27FC236}">
                <a16:creationId xmlns:a16="http://schemas.microsoft.com/office/drawing/2014/main" id="{46A6A119-4399-4D86-B69A-2AD22FB9E592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5782119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대형 </a:t>
            </a:r>
            <a:r>
              <a:rPr lang="en-US" altLang="ko-KR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R&amp;D </a:t>
            </a: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사업 기획 시 고려 사항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EF23A-A5A5-4C0E-BA46-5C25DF6F7109}"/>
              </a:ext>
            </a:extLst>
          </p:cNvPr>
          <p:cNvSpPr txBox="1"/>
          <p:nvPr/>
        </p:nvSpPr>
        <p:spPr>
          <a:xfrm>
            <a:off x="444641" y="1045481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미 공군의 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Agility Prime 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프로그램은 새로운 연구개발 방법론을 제안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B5F0F3-4205-4E49-A179-B128B8638E92}"/>
              </a:ext>
            </a:extLst>
          </p:cNvPr>
          <p:cNvGrpSpPr/>
          <p:nvPr/>
        </p:nvGrpSpPr>
        <p:grpSpPr>
          <a:xfrm>
            <a:off x="138874" y="1128125"/>
            <a:ext cx="282445" cy="253040"/>
            <a:chOff x="2237799" y="2505842"/>
            <a:chExt cx="267260" cy="236776"/>
          </a:xfrm>
        </p:grpSpPr>
        <p:sp>
          <p:nvSpPr>
            <p:cNvPr id="35" name="갈매기형 수장 24">
              <a:extLst>
                <a:ext uri="{FF2B5EF4-FFF2-40B4-BE49-F238E27FC236}">
                  <a16:creationId xmlns:a16="http://schemas.microsoft.com/office/drawing/2014/main" id="{DDFB7085-2A62-48CC-969F-5D0F15EDA846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6" name="갈매기형 수장 25">
              <a:extLst>
                <a:ext uri="{FF2B5EF4-FFF2-40B4-BE49-F238E27FC236}">
                  <a16:creationId xmlns:a16="http://schemas.microsoft.com/office/drawing/2014/main" id="{C7DE0617-00B2-4D45-9140-F83CE989990E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76DB580-B559-43FE-BE25-09FF4079B19F}"/>
              </a:ext>
            </a:extLst>
          </p:cNvPr>
          <p:cNvSpPr txBox="1"/>
          <p:nvPr/>
        </p:nvSpPr>
        <p:spPr>
          <a:xfrm>
            <a:off x="310608" y="1449142"/>
            <a:ext cx="8387499" cy="11428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eVTOL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전기수직이착륙기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빠른 도입을 위해 민간이 개발한 기체를 미공군에서 시험평가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전기추진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자율화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제작기술 등에 대한 민군 분야의 기술 융합이 핵심 목표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시험평가 수행 결과를 바탕으로 부족기술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(Technology Gap)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식별해 후속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R&amp;D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지원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1449E20-0D45-4B89-8DAE-8CC81E89B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9" b="19739"/>
          <a:stretch/>
        </p:blipFill>
        <p:spPr>
          <a:xfrm>
            <a:off x="895483" y="3093568"/>
            <a:ext cx="1437588" cy="6180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3B4A3ED-1731-4F78-B9A4-9B8CFD47B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" t="22603" r="3633" b="32017"/>
          <a:stretch/>
        </p:blipFill>
        <p:spPr>
          <a:xfrm>
            <a:off x="803292" y="3808861"/>
            <a:ext cx="1539345" cy="53041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73F48D2-94A4-484B-9755-8CE6E88EC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0" t="8103" r="1188" b="13137"/>
          <a:stretch/>
        </p:blipFill>
        <p:spPr>
          <a:xfrm>
            <a:off x="986494" y="4422730"/>
            <a:ext cx="1255566" cy="53232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9ECE895-99DF-4F63-949E-122BE9A14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90" y="5038508"/>
            <a:ext cx="1010774" cy="5736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FE4A0-0A76-4DCA-B701-55315AB556A5}"/>
              </a:ext>
            </a:extLst>
          </p:cNvPr>
          <p:cNvSpPr/>
          <p:nvPr/>
        </p:nvSpPr>
        <p:spPr>
          <a:xfrm>
            <a:off x="563562" y="2614233"/>
            <a:ext cx="2018806" cy="304602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06867-05B3-42DF-B602-0BC5BCA7211D}"/>
              </a:ext>
            </a:extLst>
          </p:cNvPr>
          <p:cNvSpPr txBox="1"/>
          <p:nvPr/>
        </p:nvSpPr>
        <p:spPr>
          <a:xfrm>
            <a:off x="719956" y="2657729"/>
            <a:ext cx="178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민간개발 </a:t>
            </a:r>
            <a:r>
              <a:rPr lang="en-US" altLang="ko-KR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eVTOL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93DCC4-6C5B-4D26-8C62-7AB9257CA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356" y="3280590"/>
            <a:ext cx="2144796" cy="57645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EA7538-2097-4B28-B845-7A74A630FE80}"/>
              </a:ext>
            </a:extLst>
          </p:cNvPr>
          <p:cNvSpPr/>
          <p:nvPr/>
        </p:nvSpPr>
        <p:spPr>
          <a:xfrm>
            <a:off x="3688046" y="3209203"/>
            <a:ext cx="2409419" cy="184375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AF399B-1AA7-48F3-B0D6-8EFFB82FB542}"/>
              </a:ext>
            </a:extLst>
          </p:cNvPr>
          <p:cNvSpPr/>
          <p:nvPr/>
        </p:nvSpPr>
        <p:spPr>
          <a:xfrm>
            <a:off x="6867137" y="3748949"/>
            <a:ext cx="2018806" cy="76425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부족기술</a:t>
            </a:r>
            <a:endParaRPr lang="en-US" altLang="ko-KR" dirty="0"/>
          </a:p>
          <a:p>
            <a:pPr algn="ctr"/>
            <a:r>
              <a:rPr lang="en-US" altLang="ko-KR" dirty="0"/>
              <a:t>R&amp;D </a:t>
            </a:r>
            <a:r>
              <a:rPr lang="ko-KR" altLang="en-US" dirty="0"/>
              <a:t>과제 지원</a:t>
            </a:r>
            <a:endParaRPr lang="en-US" altLang="ko-KR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5298D4-E371-494C-AD04-6E024FC5ADED}"/>
              </a:ext>
            </a:extLst>
          </p:cNvPr>
          <p:cNvCxnSpPr>
            <a:cxnSpLocks/>
            <a:stCxn id="11" idx="3"/>
            <a:endCxn id="48" idx="1"/>
          </p:cNvCxnSpPr>
          <p:nvPr/>
        </p:nvCxnSpPr>
        <p:spPr>
          <a:xfrm flipV="1">
            <a:off x="2582368" y="4131079"/>
            <a:ext cx="1105678" cy="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080949-E4D1-4882-A791-360C70C0B6E2}"/>
              </a:ext>
            </a:extLst>
          </p:cNvPr>
          <p:cNvSpPr txBox="1"/>
          <p:nvPr/>
        </p:nvSpPr>
        <p:spPr>
          <a:xfrm>
            <a:off x="3689725" y="3914898"/>
            <a:ext cx="2275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미공군과 운용시험 공동수행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운용시험비용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비행장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시험시설 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작전요구도 만족여부 등 판단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부족 성능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 등 식별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A84FADB-790A-473C-BBB1-E77D993AC7A2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flipV="1">
            <a:off x="6097465" y="4131078"/>
            <a:ext cx="7696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E7406A5-7F5A-4B66-926F-9ABFEF9B0E7B}"/>
              </a:ext>
            </a:extLst>
          </p:cNvPr>
          <p:cNvSpPr txBox="1"/>
          <p:nvPr/>
        </p:nvSpPr>
        <p:spPr>
          <a:xfrm>
            <a:off x="444641" y="5852436"/>
            <a:ext cx="8560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부족기술을 빠르게 찾아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시스템에 적용가능한 형태로 개발하는 것이 핵심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7C37E1B-9BEA-44EC-AC3D-3B02B509A8BE}"/>
              </a:ext>
            </a:extLst>
          </p:cNvPr>
          <p:cNvGrpSpPr/>
          <p:nvPr/>
        </p:nvGrpSpPr>
        <p:grpSpPr>
          <a:xfrm>
            <a:off x="138875" y="5935080"/>
            <a:ext cx="282445" cy="253040"/>
            <a:chOff x="2237799" y="2505842"/>
            <a:chExt cx="267260" cy="236776"/>
          </a:xfrm>
        </p:grpSpPr>
        <p:sp>
          <p:nvSpPr>
            <p:cNvPr id="57" name="갈매기형 수장 24">
              <a:extLst>
                <a:ext uri="{FF2B5EF4-FFF2-40B4-BE49-F238E27FC236}">
                  <a16:creationId xmlns:a16="http://schemas.microsoft.com/office/drawing/2014/main" id="{DBB35B0F-295E-41C7-91D8-6C29E3245DE5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8" name="갈매기형 수장 25">
              <a:extLst>
                <a:ext uri="{FF2B5EF4-FFF2-40B4-BE49-F238E27FC236}">
                  <a16:creationId xmlns:a16="http://schemas.microsoft.com/office/drawing/2014/main" id="{C0F35014-FAE3-49CD-B6CD-BE4F49D6070C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7DDF2C1-F9FB-4891-A774-883198D12746}"/>
              </a:ext>
            </a:extLst>
          </p:cNvPr>
          <p:cNvSpPr txBox="1"/>
          <p:nvPr/>
        </p:nvSpPr>
        <p:spPr>
          <a:xfrm>
            <a:off x="310607" y="6209884"/>
            <a:ext cx="8387499" cy="40421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예타에서 다양한 연구개발 체계와 방법론을 가진 연구개발 체계를 구축하는 것이 필요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0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622F87-2ACC-4C5E-954E-B4C608B726CF}"/>
              </a:ext>
            </a:extLst>
          </p:cNvPr>
          <p:cNvSpPr/>
          <p:nvPr/>
        </p:nvSpPr>
        <p:spPr>
          <a:xfrm>
            <a:off x="173663" y="1066810"/>
            <a:ext cx="8686801" cy="20928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일본군은 계획대로만 일이 풀리면 개미처럼 용감하고 대담했다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sz="2000" dirty="0">
                <a:solidFill>
                  <a:srgbClr val="FF0000"/>
                </a:solidFill>
              </a:rPr>
              <a:t>계획이 틀어지면 혼란에 빠졌다</a:t>
            </a:r>
            <a:r>
              <a:rPr lang="en-US" altLang="ko-KR" dirty="0"/>
              <a:t>. </a:t>
            </a:r>
            <a:r>
              <a:rPr lang="ko-KR" altLang="en-US" dirty="0"/>
              <a:t>일본군은 </a:t>
            </a:r>
            <a:r>
              <a:rPr lang="ko-KR" altLang="en-US" sz="2000" dirty="0">
                <a:solidFill>
                  <a:srgbClr val="FF0000"/>
                </a:solidFill>
              </a:rPr>
              <a:t>새로이 변화된 상황에 느리게 적응했고 언제나 원래 계획에만 매달렸다</a:t>
            </a:r>
            <a:r>
              <a:rPr lang="en-US" altLang="ko-KR" sz="2000" dirty="0">
                <a:solidFill>
                  <a:srgbClr val="FF0000"/>
                </a:solidFill>
              </a:rPr>
              <a:t>. </a:t>
            </a:r>
            <a:r>
              <a:rPr lang="ko-KR" altLang="en-US" dirty="0"/>
              <a:t>일본군 지휘관들은 잘못을 시인하는 대신 작전 수행에 필요한 자원이 부족한 걸 잘 알면서도 수하에게 명령을 그대로 전달했다</a:t>
            </a:r>
            <a:r>
              <a:rPr lang="en-US" altLang="ko-KR" dirty="0"/>
              <a:t>. </a:t>
            </a:r>
            <a:r>
              <a:rPr lang="ko-KR" altLang="en-US" dirty="0"/>
              <a:t>이 책임 전가는 반복적으로 재앙을 불러왔다</a:t>
            </a:r>
            <a:r>
              <a:rPr lang="en-US" altLang="ko-KR" dirty="0"/>
              <a:t>. ...</a:t>
            </a:r>
            <a:r>
              <a:rPr lang="ko-KR" altLang="en-US" dirty="0"/>
              <a:t>일본군은 의지 측면에서는 높은 점수를 얻겠지만 </a:t>
            </a:r>
            <a:r>
              <a:rPr lang="ko-KR" altLang="en-US" sz="2000" dirty="0">
                <a:solidFill>
                  <a:srgbClr val="FF0000"/>
                </a:solidFill>
              </a:rPr>
              <a:t>유연성 부족으로 인해 엄청난 대가를 치렀다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  <a:p>
            <a:pPr algn="r"/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미드웨이해전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태평양전쟁을 결정지은 전투의 진실 </a:t>
            </a:r>
            <a:r>
              <a:rPr lang="en-US" altLang="ko-KR" sz="1400" dirty="0"/>
              <a:t>(Shattered Sword), </a:t>
            </a:r>
            <a:r>
              <a:rPr lang="ko-KR" altLang="en-US" sz="1400" dirty="0" err="1"/>
              <a:t>조너선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파셜</a:t>
            </a:r>
            <a:r>
              <a:rPr lang="en-US" altLang="ko-KR" sz="1400" dirty="0"/>
              <a:t>, </a:t>
            </a:r>
            <a:r>
              <a:rPr lang="ko-KR" altLang="en-US" sz="1400" dirty="0"/>
              <a:t>앤서니 털리</a:t>
            </a:r>
          </a:p>
        </p:txBody>
      </p:sp>
      <p:sp>
        <p:nvSpPr>
          <p:cNvPr id="5" name="제목 10">
            <a:extLst>
              <a:ext uri="{FF2B5EF4-FFF2-40B4-BE49-F238E27FC236}">
                <a16:creationId xmlns:a16="http://schemas.microsoft.com/office/drawing/2014/main" id="{196888BC-F3EF-449A-B469-93B4DF5E4DD9}"/>
              </a:ext>
            </a:extLst>
          </p:cNvPr>
          <p:cNvSpPr txBox="1">
            <a:spLocks/>
          </p:cNvSpPr>
          <p:nvPr/>
        </p:nvSpPr>
        <p:spPr>
          <a:xfrm>
            <a:off x="399254" y="115230"/>
            <a:ext cx="328616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7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6" name="제목 10">
            <a:extLst>
              <a:ext uri="{FF2B5EF4-FFF2-40B4-BE49-F238E27FC236}">
                <a16:creationId xmlns:a16="http://schemas.microsoft.com/office/drawing/2014/main" id="{28BD3AE9-7DF0-4959-8DF1-57901DE1EAE0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5782119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현장에서 바라본 국내 </a:t>
            </a:r>
            <a:r>
              <a:rPr lang="en-US" altLang="ko-KR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R&amp;D</a:t>
            </a: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의 한계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67E5C-D3F1-433C-9C78-DEEBEBAC5524}"/>
              </a:ext>
            </a:extLst>
          </p:cNvPr>
          <p:cNvSpPr txBox="1"/>
          <p:nvPr/>
        </p:nvSpPr>
        <p:spPr>
          <a:xfrm>
            <a:off x="684044" y="3212798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일본군을 대한민국</a:t>
            </a:r>
            <a:r>
              <a:rPr lang="en-US" altLang="ko-KR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-R&amp;D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로 대체할 경우에도 동일하게 적용 가능</a:t>
            </a:r>
            <a:endParaRPr lang="en-US" altLang="ko-KR" sz="200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357C08-49FA-43A4-8449-30C10A5F3E87}"/>
              </a:ext>
            </a:extLst>
          </p:cNvPr>
          <p:cNvGrpSpPr/>
          <p:nvPr/>
        </p:nvGrpSpPr>
        <p:grpSpPr>
          <a:xfrm>
            <a:off x="389802" y="3294539"/>
            <a:ext cx="282445" cy="253040"/>
            <a:chOff x="2237799" y="2505842"/>
            <a:chExt cx="267260" cy="236776"/>
          </a:xfrm>
        </p:grpSpPr>
        <p:sp>
          <p:nvSpPr>
            <p:cNvPr id="9" name="갈매기형 수장 24">
              <a:extLst>
                <a:ext uri="{FF2B5EF4-FFF2-40B4-BE49-F238E27FC236}">
                  <a16:creationId xmlns:a16="http://schemas.microsoft.com/office/drawing/2014/main" id="{5AF0FA4E-0C0C-4E7F-9AB2-698642DC85CF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갈매기형 수장 25">
              <a:extLst>
                <a:ext uri="{FF2B5EF4-FFF2-40B4-BE49-F238E27FC236}">
                  <a16:creationId xmlns:a16="http://schemas.microsoft.com/office/drawing/2014/main" id="{D4918FEF-3A8F-4C47-8A54-92715959F6DF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E66EF89-2ACF-46D5-9829-F89E7B2E95F9}"/>
              </a:ext>
            </a:extLst>
          </p:cNvPr>
          <p:cNvSpPr txBox="1"/>
          <p:nvPr/>
        </p:nvSpPr>
        <p:spPr>
          <a:xfrm>
            <a:off x="684044" y="3702886"/>
            <a:ext cx="8421878" cy="688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일본군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전투작전 개시전에 단위부대들까지의 전투계획을 철저하게 수립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-R&amp;D) RFP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해결해야 할 임무중심을 작성하지 않고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정량적 지표와 상세기술 중심으로 구성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6E4638-A340-4714-8272-2858C66046C6}"/>
              </a:ext>
            </a:extLst>
          </p:cNvPr>
          <p:cNvSpPr/>
          <p:nvPr/>
        </p:nvSpPr>
        <p:spPr>
          <a:xfrm>
            <a:off x="-16937" y="3719449"/>
            <a:ext cx="594275" cy="68833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계획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931319-4C80-4FDB-9A0D-6CA576CE0CF4}"/>
              </a:ext>
            </a:extLst>
          </p:cNvPr>
          <p:cNvSpPr/>
          <p:nvPr/>
        </p:nvSpPr>
        <p:spPr>
          <a:xfrm>
            <a:off x="-32740" y="4511076"/>
            <a:ext cx="594275" cy="68833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실행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6AC660-699F-4845-86DA-B696A933F2F1}"/>
              </a:ext>
            </a:extLst>
          </p:cNvPr>
          <p:cNvSpPr/>
          <p:nvPr/>
        </p:nvSpPr>
        <p:spPr>
          <a:xfrm>
            <a:off x="-32739" y="5319267"/>
            <a:ext cx="594275" cy="68833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0E6489-F31D-43B3-B167-A27FC0CFCC02}"/>
              </a:ext>
            </a:extLst>
          </p:cNvPr>
          <p:cNvSpPr txBox="1"/>
          <p:nvPr/>
        </p:nvSpPr>
        <p:spPr>
          <a:xfrm>
            <a:off x="684044" y="4488379"/>
            <a:ext cx="8421878" cy="688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일본군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급변하는 전투현장의 상황변화를 무시하고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작전계획을 고수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-R&amp;D)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급변하는 신기술의 등장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연구개발 방법론의 변화를 반영하지 않고 과제를 수행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B025C9-8053-4FBC-9EDC-F759C59BD813}"/>
              </a:ext>
            </a:extLst>
          </p:cNvPr>
          <p:cNvSpPr txBox="1"/>
          <p:nvPr/>
        </p:nvSpPr>
        <p:spPr>
          <a:xfrm>
            <a:off x="684044" y="5273872"/>
            <a:ext cx="8421878" cy="688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일본군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전투의 승패가 아닌 명령 복종여부가 중요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-R&amp;D)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한 임무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난제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해결여부가 아닌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정량적 목표 달성이 중요한 지표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5A3D19-685D-45CD-AF74-F7F28C133FA6}"/>
              </a:ext>
            </a:extLst>
          </p:cNvPr>
          <p:cNvSpPr/>
          <p:nvPr/>
        </p:nvSpPr>
        <p:spPr>
          <a:xfrm>
            <a:off x="-7895" y="6094331"/>
            <a:ext cx="594275" cy="68833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A4E45-F55D-4947-A982-2D3369098AB6}"/>
              </a:ext>
            </a:extLst>
          </p:cNvPr>
          <p:cNvSpPr txBox="1"/>
          <p:nvPr/>
        </p:nvSpPr>
        <p:spPr>
          <a:xfrm>
            <a:off x="684044" y="6072507"/>
            <a:ext cx="8421878" cy="688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일본군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미드웨이 해전의 패배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항모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척을 잃어 태평양 전쟁의 패배로 귀결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-R&amp;D)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임무 해결여부가 아닌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정량적 목표 달성이 중요한 지표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누구도 쓰지 않는 기술의 양산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04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97AC8886-8CBC-4BC3-9F21-A5F1CE9CD7C9}"/>
              </a:ext>
            </a:extLst>
          </p:cNvPr>
          <p:cNvSpPr txBox="1"/>
          <p:nvPr/>
        </p:nvSpPr>
        <p:spPr>
          <a:xfrm>
            <a:off x="563562" y="3768714"/>
            <a:ext cx="8387499" cy="105766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타당성 평가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수행을 위해서는 세부 기술개발 방안의 상세화가 불가피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일본군의 역설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상세계획수립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 변화하는 환경적응이 불가  세부계획 준수여부가 중요  임무실패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Symbol" panose="05050102010706020507" pitchFamily="18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예타위원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(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특히 기술전문위원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)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에 의한 특정기술중심의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Bias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Symbol" panose="05050102010706020507" pitchFamily="18" charset="2"/>
              </a:rPr>
              <a:t>도 발생 가능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0">
            <a:extLst>
              <a:ext uri="{FF2B5EF4-FFF2-40B4-BE49-F238E27FC236}">
                <a16:creationId xmlns:a16="http://schemas.microsoft.com/office/drawing/2014/main" id="{31319F84-51AB-4A39-A3C8-9E8E85C9255E}"/>
              </a:ext>
            </a:extLst>
          </p:cNvPr>
          <p:cNvSpPr txBox="1">
            <a:spLocks/>
          </p:cNvSpPr>
          <p:nvPr/>
        </p:nvSpPr>
        <p:spPr>
          <a:xfrm>
            <a:off x="399254" y="115230"/>
            <a:ext cx="328616" cy="6924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ctr" defTabSz="457209" latinLnBrk="0">
              <a:lnSpc>
                <a:spcPct val="100000"/>
              </a:lnSpc>
            </a:pPr>
            <a:r>
              <a:rPr lang="en-US" altLang="ko-KR" sz="4500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91D0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8</a:t>
            </a:r>
            <a:endParaRPr lang="ko-KR" altLang="en-US" sz="4500" kern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91D0"/>
              </a:solidFill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3" name="제목 10">
            <a:extLst>
              <a:ext uri="{FF2B5EF4-FFF2-40B4-BE49-F238E27FC236}">
                <a16:creationId xmlns:a16="http://schemas.microsoft.com/office/drawing/2014/main" id="{46A6A119-4399-4D86-B69A-2AD22FB9E592}"/>
              </a:ext>
            </a:extLst>
          </p:cNvPr>
          <p:cNvSpPr txBox="1">
            <a:spLocks/>
          </p:cNvSpPr>
          <p:nvPr/>
        </p:nvSpPr>
        <p:spPr>
          <a:xfrm>
            <a:off x="1171131" y="461478"/>
            <a:ext cx="5782119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ko-KR" altLang="en-US" sz="3000" b="1" i="0" u="none" strike="noStrike" kern="0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defTabSz="457209" latinLnBrk="0">
              <a:lnSpc>
                <a:spcPct val="100000"/>
              </a:lnSpc>
            </a:pPr>
            <a:r>
              <a:rPr lang="en-US" altLang="ko-KR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R&amp;D </a:t>
            </a:r>
            <a:r>
              <a:rPr lang="ko-KR" altLang="en-US" sz="2800" kern="12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예타</a:t>
            </a:r>
            <a:r>
              <a:rPr lang="ko-KR" altLang="en-US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 개선 방안 제안</a:t>
            </a:r>
            <a:r>
              <a:rPr lang="en-US" altLang="ko-KR" sz="28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030"/>
                </a:solidFill>
                <a:cs typeface="+mn-cs"/>
              </a:rPr>
              <a:t>-1</a:t>
            </a:r>
            <a:endParaRPr lang="ko-KR" altLang="en-US" sz="2800" kern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030"/>
              </a:solidFill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705EE-69D0-4B29-9E20-18A4A7397803}"/>
              </a:ext>
            </a:extLst>
          </p:cNvPr>
          <p:cNvSpPr txBox="1"/>
          <p:nvPr/>
        </p:nvSpPr>
        <p:spPr>
          <a:xfrm>
            <a:off x="681392" y="985058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최초기획에서 사업착수까지 기간 단축이 필요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3DC4E2-9951-430B-A2F9-536A1DE049FB}"/>
              </a:ext>
            </a:extLst>
          </p:cNvPr>
          <p:cNvGrpSpPr/>
          <p:nvPr/>
        </p:nvGrpSpPr>
        <p:grpSpPr>
          <a:xfrm>
            <a:off x="375625" y="1067702"/>
            <a:ext cx="282445" cy="253040"/>
            <a:chOff x="2237799" y="2505842"/>
            <a:chExt cx="267260" cy="236776"/>
          </a:xfrm>
        </p:grpSpPr>
        <p:sp>
          <p:nvSpPr>
            <p:cNvPr id="6" name="갈매기형 수장 24">
              <a:extLst>
                <a:ext uri="{FF2B5EF4-FFF2-40B4-BE49-F238E27FC236}">
                  <a16:creationId xmlns:a16="http://schemas.microsoft.com/office/drawing/2014/main" id="{2CAF5555-F244-4925-8E84-04908DDCA789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" name="갈매기형 수장 25">
              <a:extLst>
                <a:ext uri="{FF2B5EF4-FFF2-40B4-BE49-F238E27FC236}">
                  <a16:creationId xmlns:a16="http://schemas.microsoft.com/office/drawing/2014/main" id="{A29770E4-7815-483B-9B3D-4FBBB1CA4E0A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233F78-8A4F-45A9-9326-8D69F44A97CB}"/>
              </a:ext>
            </a:extLst>
          </p:cNvPr>
          <p:cNvSpPr txBox="1"/>
          <p:nvPr/>
        </p:nvSpPr>
        <p:spPr>
          <a:xfrm>
            <a:off x="480900" y="2003753"/>
            <a:ext cx="7956863" cy="105766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최초 기획된 세부기술의 상당수가 사업 착수 시에는 진부화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예타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통과된 과제의 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RFP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수정하는 것은 상당히 어려운 작업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사업진행 중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진부화된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세부과제의 내용을 최신화 할 경우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세부사업책임자가 반발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ADB9417-9DB8-4966-A722-5F9C004F05C7}"/>
              </a:ext>
            </a:extLst>
          </p:cNvPr>
          <p:cNvSpPr/>
          <p:nvPr/>
        </p:nvSpPr>
        <p:spPr>
          <a:xfrm>
            <a:off x="4418989" y="1525936"/>
            <a:ext cx="1512000" cy="42949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spc="-15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예타수행</a:t>
            </a:r>
            <a:r>
              <a:rPr lang="en-US" altLang="ko-KR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(1~1.5</a:t>
            </a:r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b="1" spc="-1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23BB2AA-809D-4C03-9570-EA21150CCC5C}"/>
              </a:ext>
            </a:extLst>
          </p:cNvPr>
          <p:cNvSpPr/>
          <p:nvPr/>
        </p:nvSpPr>
        <p:spPr>
          <a:xfrm>
            <a:off x="6287788" y="1525936"/>
            <a:ext cx="1512000" cy="42949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사업준비</a:t>
            </a:r>
            <a:r>
              <a:rPr lang="en-US" altLang="ko-KR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(0.5</a:t>
            </a:r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b="1" spc="-1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FA0FCC0-D8B2-43A0-A4B1-FDEBB05960A7}"/>
              </a:ext>
            </a:extLst>
          </p:cNvPr>
          <p:cNvSpPr/>
          <p:nvPr/>
        </p:nvSpPr>
        <p:spPr>
          <a:xfrm>
            <a:off x="681391" y="1513237"/>
            <a:ext cx="1512000" cy="42949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사전기획</a:t>
            </a:r>
            <a:r>
              <a:rPr lang="en-US" altLang="ko-KR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(0.5~1</a:t>
            </a:r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b="1" spc="-1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6016A9-89C2-4CC9-9E79-01C5098A7EE3}"/>
              </a:ext>
            </a:extLst>
          </p:cNvPr>
          <p:cNvSpPr/>
          <p:nvPr/>
        </p:nvSpPr>
        <p:spPr>
          <a:xfrm>
            <a:off x="2550190" y="1515568"/>
            <a:ext cx="1512000" cy="42949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spc="-15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예타기획</a:t>
            </a:r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(1~2</a:t>
            </a:r>
            <a:r>
              <a:rPr lang="ko-KR" altLang="en-US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1400" b="1" spc="-1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b="1" spc="-1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C407134-A8AB-4844-933E-12CF45D1C055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193391" y="1727983"/>
            <a:ext cx="356799" cy="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57B5B6E-5BBD-4D73-9C63-E65CC657EF93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>
            <a:off x="4062190" y="1730314"/>
            <a:ext cx="356799" cy="1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FEF56FD-523E-41EB-A908-D723B351376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930989" y="1740682"/>
            <a:ext cx="356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4F26F9-841E-4C0D-B008-7C60253C8B1B}"/>
              </a:ext>
            </a:extLst>
          </p:cNvPr>
          <p:cNvSpPr txBox="1"/>
          <p:nvPr/>
        </p:nvSpPr>
        <p:spPr>
          <a:xfrm>
            <a:off x="7839740" y="1570488"/>
            <a:ext cx="1304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sz="1400" b="1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3~5</a:t>
            </a:r>
            <a:r>
              <a:rPr lang="ko-KR" altLang="en-US" sz="1400" b="1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 소요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2F5EA1-3E92-47FE-9F40-53125E1D4004}"/>
              </a:ext>
            </a:extLst>
          </p:cNvPr>
          <p:cNvSpPr txBox="1"/>
          <p:nvPr/>
        </p:nvSpPr>
        <p:spPr>
          <a:xfrm>
            <a:off x="700800" y="3315544"/>
            <a:ext cx="799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기술정책경제적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타당성 </a:t>
            </a:r>
            <a:r>
              <a:rPr lang="ko-KR" altLang="en-US" sz="2000" kern="0" spc="-50" dirty="0" err="1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평가시</a:t>
            </a:r>
            <a:r>
              <a:rPr lang="ko-KR" altLang="en-US" sz="2000" kern="0" spc="-50" dirty="0">
                <a:ln>
                  <a:solidFill>
                    <a:prstClr val="black">
                      <a:alpha val="0"/>
                    </a:prstClr>
                  </a:solidFill>
                  <a:prstDash val="solid"/>
                </a:ln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발생 가능한 부작용 최소화</a:t>
            </a:r>
            <a:endParaRPr lang="ko-KR" altLang="en-US" sz="1050" kern="0" spc="-50" dirty="0">
              <a:ln>
                <a:solidFill>
                  <a:prstClr val="black">
                    <a:alpha val="0"/>
                  </a:prstClr>
                </a:solidFill>
                <a:prstDash val="solid"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876352A-0F47-4105-8DD9-986DA1D4CF07}"/>
              </a:ext>
            </a:extLst>
          </p:cNvPr>
          <p:cNvGrpSpPr/>
          <p:nvPr/>
        </p:nvGrpSpPr>
        <p:grpSpPr>
          <a:xfrm>
            <a:off x="395033" y="3360361"/>
            <a:ext cx="282445" cy="253040"/>
            <a:chOff x="2237799" y="2505842"/>
            <a:chExt cx="267260" cy="236776"/>
          </a:xfrm>
        </p:grpSpPr>
        <p:sp>
          <p:nvSpPr>
            <p:cNvPr id="45" name="갈매기형 수장 24">
              <a:extLst>
                <a:ext uri="{FF2B5EF4-FFF2-40B4-BE49-F238E27FC236}">
                  <a16:creationId xmlns:a16="http://schemas.microsoft.com/office/drawing/2014/main" id="{20BF419F-49F3-4CB3-8BC7-F8F3EDF554D6}"/>
                </a:ext>
              </a:extLst>
            </p:cNvPr>
            <p:cNvSpPr/>
            <p:nvPr/>
          </p:nvSpPr>
          <p:spPr>
            <a:xfrm>
              <a:off x="2237799" y="2505842"/>
              <a:ext cx="162501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6" name="갈매기형 수장 25">
              <a:extLst>
                <a:ext uri="{FF2B5EF4-FFF2-40B4-BE49-F238E27FC236}">
                  <a16:creationId xmlns:a16="http://schemas.microsoft.com/office/drawing/2014/main" id="{227983C2-EA93-43D7-A242-8F8246CEA98F}"/>
                </a:ext>
              </a:extLst>
            </p:cNvPr>
            <p:cNvSpPr/>
            <p:nvPr/>
          </p:nvSpPr>
          <p:spPr>
            <a:xfrm>
              <a:off x="2342559" y="2505842"/>
              <a:ext cx="162500" cy="236776"/>
            </a:xfrm>
            <a:prstGeom prst="chevron">
              <a:avLst/>
            </a:prstGeom>
            <a:solidFill>
              <a:srgbClr val="63C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973F65C-025F-425F-BA55-D74E3C0C4811}"/>
              </a:ext>
            </a:extLst>
          </p:cNvPr>
          <p:cNvSpPr txBox="1"/>
          <p:nvPr/>
        </p:nvSpPr>
        <p:spPr>
          <a:xfrm>
            <a:off x="547359" y="4888682"/>
            <a:ext cx="8582721" cy="73449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 타당성은 너무 이른 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법률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규제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대응을 요구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경제성은 향후 시장 예측 근거 마련이 애로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Emerging Technology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경우</a:t>
            </a: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대응이 불가능해 적기에 기술개발 착수가 불가능</a:t>
            </a:r>
            <a:endParaRPr lang="en-US" altLang="ko-KR" sz="1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646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5996</TotalTime>
  <Words>1281</Words>
  <Application>Microsoft Office PowerPoint</Application>
  <PresentationFormat>화면 슬라이드 쇼(4:3)</PresentationFormat>
  <Paragraphs>184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HY견고딕</vt:lpstr>
      <vt:lpstr>KoPub돋움체 Bold</vt:lpstr>
      <vt:lpstr>KoPub돋움체 Medium</vt:lpstr>
      <vt:lpstr>KoPub바탕체 Light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동훈 서</dc:creator>
  <cp:lastModifiedBy>강 왕구</cp:lastModifiedBy>
  <cp:revision>447</cp:revision>
  <cp:lastPrinted>2023-11-28T08:46:06Z</cp:lastPrinted>
  <dcterms:created xsi:type="dcterms:W3CDTF">2019-01-01T07:32:34Z</dcterms:created>
  <dcterms:modified xsi:type="dcterms:W3CDTF">2024-09-24T07:33:44Z</dcterms:modified>
</cp:coreProperties>
</file>